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1"/>
  </p:notesMasterIdLst>
  <p:sldIdLst>
    <p:sldId id="293" r:id="rId2"/>
    <p:sldId id="330" r:id="rId3"/>
    <p:sldId id="258" r:id="rId4"/>
    <p:sldId id="260" r:id="rId5"/>
    <p:sldId id="314" r:id="rId6"/>
    <p:sldId id="261" r:id="rId7"/>
    <p:sldId id="267" r:id="rId8"/>
    <p:sldId id="268" r:id="rId9"/>
    <p:sldId id="269" r:id="rId10"/>
    <p:sldId id="315" r:id="rId11"/>
    <p:sldId id="271" r:id="rId12"/>
    <p:sldId id="272" r:id="rId13"/>
    <p:sldId id="273" r:id="rId14"/>
    <p:sldId id="295" r:id="rId15"/>
    <p:sldId id="276" r:id="rId16"/>
    <p:sldId id="281" r:id="rId17"/>
    <p:sldId id="282" r:id="rId18"/>
    <p:sldId id="296" r:id="rId19"/>
    <p:sldId id="297" r:id="rId20"/>
    <p:sldId id="274" r:id="rId21"/>
    <p:sldId id="299" r:id="rId22"/>
    <p:sldId id="280" r:id="rId23"/>
    <p:sldId id="313" r:id="rId24"/>
    <p:sldId id="284" r:id="rId25"/>
    <p:sldId id="285" r:id="rId26"/>
    <p:sldId id="316" r:id="rId27"/>
    <p:sldId id="292" r:id="rId28"/>
    <p:sldId id="317" r:id="rId29"/>
    <p:sldId id="329" r:id="rId30"/>
    <p:sldId id="328" r:id="rId31"/>
    <p:sldId id="326" r:id="rId32"/>
    <p:sldId id="319" r:id="rId33"/>
    <p:sldId id="324" r:id="rId34"/>
    <p:sldId id="321" r:id="rId35"/>
    <p:sldId id="323" r:id="rId36"/>
    <p:sldId id="322" r:id="rId37"/>
    <p:sldId id="320" r:id="rId38"/>
    <p:sldId id="325" r:id="rId39"/>
    <p:sldId id="263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78" autoAdjust="0"/>
    <p:restoredTop sz="94660"/>
  </p:normalViewPr>
  <p:slideViewPr>
    <p:cSldViewPr snapToGrid="0">
      <p:cViewPr varScale="1">
        <p:scale>
          <a:sx n="64" d="100"/>
          <a:sy n="64" d="100"/>
        </p:scale>
        <p:origin x="6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53076-1A7C-4E6F-9D0B-8E750FC37751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9F32A-F73A-43A6-827E-A5E6BA4D94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907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284B5744-91F5-1945-9322-987D639F399B}" type="slidenum">
              <a:rPr lang="id-ID"/>
              <a:pPr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26812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A59062F0-11B1-6B49-8C53-53F1D458DCBF}" type="slidenum">
              <a:rPr lang="id-ID"/>
              <a:pPr/>
              <a:t>18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1878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88ACF4A3-140C-4E40-A4F4-CF2990AAFA98}" type="slidenum">
              <a:rPr lang="id-ID"/>
              <a:pPr/>
              <a:t>19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8898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2D556CF7-D274-A24A-AC23-913086897A30}" type="slidenum">
              <a:rPr lang="id-ID"/>
              <a:pPr/>
              <a:t>21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14721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447A5-D31E-43CE-9780-1DBAD5D50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07E69F-30D4-4EE1-A7E2-879FCC771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C7B15-304C-40CD-981F-2783C81EA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00634-D6C3-4D42-992C-66396ECA2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592EE-A8B3-4C9C-A91E-7F5F0971F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50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99063-B007-4CA4-AD8E-89E53BAE7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6A5CB0-8EC2-48C9-AA0A-7FC073C38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BB639-EF4F-498D-AE7C-9C6EC8589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96DFF2-004F-4DE8-AABA-3F7F81F4C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2C78D-5266-4CC3-AAB5-26D00A0E1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345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A908BD-1A1B-4F5C-AB80-49D29E942B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F2C009-3092-4D0C-96AD-B15D52E40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4C7AF-1D02-4592-AABE-509FF42F3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EA444-09A2-441A-94C0-3A9E6430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292C7-0929-4EB9-B557-3B635F41F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53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86576-9C98-4859-9226-596B023D3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3D691-057E-4081-BA0B-19708A131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93102-353D-4F43-B24E-5229C947C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4A41A-0C43-4DB9-A031-D8BEFAC9B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27FE5-BEBE-44F5-93FC-73C17BA79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2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C57B5-8F87-4E03-9F45-94B160E74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2306C-31C0-4AF0-99A8-7BD0AA1FF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C125C-0BB7-440B-90C4-3FCFAAE2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3797C-76D8-4D62-B8B7-9BD8649F3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66D16-FA74-4680-9FEB-F8B3580B8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8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1158A-6D72-442A-8E0C-B8E66F592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E7B0B-576B-42AF-978D-CF4B0723E2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F2656-CD3D-473F-BA55-62346B898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6A1F8B-8E6C-4268-8FB3-5CB4A4959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3A7300-28AC-4435-A048-20423316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4676E7-37A9-4044-A70F-18BFD5631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0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4DE6D-D195-4071-A279-0B6CED493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28DB7-B4A1-4AE0-9539-2B48D6D83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20C0A8-ED7D-4F0B-B9F4-618D9777B5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C12D52-46FD-4AEF-BA99-D7F0733FF0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AC533B-CC3B-4744-BCD3-F4C893C61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861621-FA65-4414-B7BA-7F8FBB534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3CEE5F-B9B7-42EC-BFFF-BE4B2E41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99EC77-F4F0-4F89-A89D-94E37357B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1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46AA2-7B93-4E63-8C50-16B552794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ADE4B6-5795-4B8F-948D-C0A1BE704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30257C-B454-4468-8B85-180BC1642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74C571-5DFF-4B18-994D-7F2254D9D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40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98B8EC-3FD5-401A-9095-EFAA95A17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799D6F-3DDA-45F7-9B2C-FE50D87D4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278014-0469-4581-8A97-144D51BA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3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4E7E5-FC27-4B83-B054-9432C797E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85030-7537-40CE-8B3A-B79D832AB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3E9D9-4D85-4323-948E-75D442CC2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68705-F1DE-4441-B656-7E5AEF815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56C8B1-B914-40EA-9F92-C478CE5F0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ED4703-F1C8-4F53-A390-C4910FC63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01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44F61-5A7C-487A-931A-A7C2A0F28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50A7E5-635B-4271-B442-6AA92B0508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8B9B5-E073-4793-B838-1A25E0630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5D7A4E-E367-4B4D-9DE6-E2E875B8C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E91B1-2241-43CE-B4D0-544D90B91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B22FDC-35F4-4CF7-B835-8FDF2D6DA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3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444F3D-D29C-438E-9ABF-F638FEF8A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2DE157-A8D7-4F8D-B120-17E035B57B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32B38-0AA2-4198-B7B5-EA63A3C63D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B9B5-3A68-482B-ADD8-FC31A49F873E}" type="datetimeFigureOut">
              <a:rPr lang="en-US" smtClean="0"/>
              <a:t>3/3/2021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AF7A8-0EB4-4C66-A1AA-D565323E71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FC4BEF-FA2B-4EF2-9927-CE18B0526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5DB23-5238-4C20-8FA6-03556AA91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85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.id/imgres?imgurl=http://quascomputer.com/abimanyu/wp-content/uploads/2009/tut20wuri.jpg&amp;imgrefurl=http://lpmp.wordpress.com/2009/04/22/membuat-animasi-logo-3d-menggunakan-ulead-cool-3d-studio/&amp;usg=___lYc79gtfNa9UphrWZyGekrf7Mw=&amp;h=454&amp;w=433&amp;sz=57&amp;hl=id&amp;start=90&amp;um=1&amp;itbs=1&amp;tbnid=i6kAj_yaXGgq1M:&amp;tbnh=128&amp;tbnw=122&amp;prev=/images?q=logo+tut+wuri+handayani+warna&amp;start=80&amp;um=1&amp;hl=id&amp;sa=N&amp;ndsp=20&amp;tbs=isch: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31216" y="5226784"/>
            <a:ext cx="8466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0000"/>
                </a:solidFill>
              </a:rPr>
              <a:t>KEMENTERIAN PENDIDIKAN DAN KEBUDAYAAN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</a:rPr>
              <a:t>SEKRETARIAT JENDERAL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</a:rPr>
              <a:t>BIRO SUMBER DAYA MANUSIA</a:t>
            </a:r>
          </a:p>
          <a:p>
            <a:pPr algn="ctr"/>
            <a:r>
              <a:rPr lang="en-US" sz="2800" b="1" dirty="0">
                <a:solidFill>
                  <a:srgbClr val="000000"/>
                </a:solidFill>
              </a:rPr>
              <a:t>2021</a:t>
            </a:r>
          </a:p>
        </p:txBody>
      </p:sp>
      <p:sp>
        <p:nvSpPr>
          <p:cNvPr id="6" name="Persegi Panjang: Sudut Lengkung 5">
            <a:extLst>
              <a:ext uri="{FF2B5EF4-FFF2-40B4-BE49-F238E27FC236}">
                <a16:creationId xmlns:a16="http://schemas.microsoft.com/office/drawing/2014/main" id="{41127681-091E-42C0-8C20-DFFED7130369}"/>
              </a:ext>
            </a:extLst>
          </p:cNvPr>
          <p:cNvSpPr/>
          <p:nvPr/>
        </p:nvSpPr>
        <p:spPr>
          <a:xfrm>
            <a:off x="724071" y="2136913"/>
            <a:ext cx="10920247" cy="258417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PENYAMAAN PERSEPSI TERKAIT PELAKSANAAN TUGAS BELAJAR DAN IZIN BELAJAR DI LINGKUNGAN UNIVERSITAS PADJADJARAN</a:t>
            </a:r>
            <a:endParaRPr lang="en-ID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8" name="Picture 7" descr="tut20wuri">
            <a:hlinkClick r:id="rId2"/>
            <a:extLst>
              <a:ext uri="{FF2B5EF4-FFF2-40B4-BE49-F238E27FC236}">
                <a16:creationId xmlns:a16="http://schemas.microsoft.com/office/drawing/2014/main" id="{B29B7F4D-3658-4213-A2D6-52A7444C8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740" y="237951"/>
            <a:ext cx="1905000" cy="1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3655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ersegi Panjang: Sudut Lengkung 20">
            <a:extLst>
              <a:ext uri="{FF2B5EF4-FFF2-40B4-BE49-F238E27FC236}">
                <a16:creationId xmlns:a16="http://schemas.microsoft.com/office/drawing/2014/main" id="{E848A398-5AC8-40F5-A714-761A73DF2F4F}"/>
              </a:ext>
            </a:extLst>
          </p:cNvPr>
          <p:cNvSpPr/>
          <p:nvPr/>
        </p:nvSpPr>
        <p:spPr>
          <a:xfrm>
            <a:off x="157654" y="956662"/>
            <a:ext cx="6337739" cy="3489214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 algn="just">
              <a:buAutoNum type="arabicPeriod"/>
            </a:pP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APBN</a:t>
            </a:r>
          </a:p>
          <a:p>
            <a:pPr marL="273050" indent="-273050" algn="just">
              <a:buAutoNum type="arabicPeriod"/>
            </a:pP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APBD</a:t>
            </a:r>
          </a:p>
          <a:p>
            <a:pPr marL="273050" indent="-273050"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Bantuan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Badan/Yayasan/Lembaga/ Perusahaan/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Organisasi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Swasta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Nasional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berbadan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hukum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 algn="just"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Bantuan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Negara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Sahabat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 algn="just"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Bantuan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Badan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Internasional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 algn="just"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Bantuan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Swasta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Asing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 algn="just"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Sumber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Lain yang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sah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Persegi Panjang: Sudut Lengkung 22">
            <a:extLst>
              <a:ext uri="{FF2B5EF4-FFF2-40B4-BE49-F238E27FC236}">
                <a16:creationId xmlns:a16="http://schemas.microsoft.com/office/drawing/2014/main" id="{67F21767-E64D-4ED3-865B-01E534500535}"/>
              </a:ext>
            </a:extLst>
          </p:cNvPr>
          <p:cNvSpPr/>
          <p:nvPr/>
        </p:nvSpPr>
        <p:spPr>
          <a:xfrm>
            <a:off x="125364" y="4545726"/>
            <a:ext cx="6370029" cy="2050672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id-ID" sz="2200" b="1" dirty="0">
                <a:solidFill>
                  <a:schemeClr val="tx1"/>
                </a:solidFill>
              </a:rPr>
              <a:t>Bantuan negara sahabat/badan-badan internasional/swasta asing, dalam hal PNS dikenakan sanksi administratif berupa mengembalikan uang yang telah diberikan kepadanya, </a:t>
            </a:r>
            <a:r>
              <a:rPr lang="id-ID" sz="2200" b="1" dirty="0">
                <a:solidFill>
                  <a:srgbClr val="FF0000"/>
                </a:solidFill>
              </a:rPr>
              <a:t>akan dihitung sebagai biaya yang telah dikeluarkan oleh </a:t>
            </a:r>
            <a:r>
              <a:rPr lang="id-ID" sz="2200" b="1" dirty="0" err="1">
                <a:solidFill>
                  <a:srgbClr val="FF0000"/>
                </a:solidFill>
              </a:rPr>
              <a:t>pemerin</a:t>
            </a:r>
            <a:r>
              <a:rPr lang="en-US" sz="2200" b="1" dirty="0" err="1">
                <a:solidFill>
                  <a:srgbClr val="FF0000"/>
                </a:solidFill>
              </a:rPr>
              <a:t>tah</a:t>
            </a:r>
            <a:r>
              <a:rPr lang="en-US" sz="2200" b="1" dirty="0">
                <a:solidFill>
                  <a:srgbClr val="FF0000"/>
                </a:solidFill>
              </a:rPr>
              <a:t> Indonesia</a:t>
            </a:r>
            <a:endParaRPr lang="en-ID" sz="22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Persegi Panjang: Sudut Lengkung 24">
            <a:extLst>
              <a:ext uri="{FF2B5EF4-FFF2-40B4-BE49-F238E27FC236}">
                <a16:creationId xmlns:a16="http://schemas.microsoft.com/office/drawing/2014/main" id="{ABF1EA84-B065-4D57-A221-56ABF63BE9A0}"/>
              </a:ext>
            </a:extLst>
          </p:cNvPr>
          <p:cNvSpPr/>
          <p:nvPr/>
        </p:nvSpPr>
        <p:spPr>
          <a:xfrm>
            <a:off x="2953406" y="205186"/>
            <a:ext cx="6337739" cy="63953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SUMBER BIAYA TUGAS BELAJAR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TextBox 7">
            <a:extLst>
              <a:ext uri="{FF2B5EF4-FFF2-40B4-BE49-F238E27FC236}">
                <a16:creationId xmlns:a16="http://schemas.microsoft.com/office/drawing/2014/main" id="{57D31307-9ADE-4C83-857C-0B91C6E6FE7A}"/>
              </a:ext>
            </a:extLst>
          </p:cNvPr>
          <p:cNvSpPr txBox="1"/>
          <p:nvPr/>
        </p:nvSpPr>
        <p:spPr>
          <a:xfrm>
            <a:off x="6653048" y="1010252"/>
            <a:ext cx="5307724" cy="5262979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id-ID" sz="2100" b="1" dirty="0"/>
              <a:t>Khusus bagi PNS </a:t>
            </a:r>
            <a:r>
              <a:rPr lang="en-US" sz="2100" b="1" dirty="0"/>
              <a:t>P</a:t>
            </a:r>
            <a:r>
              <a:rPr lang="id-ID" sz="2100" b="1" dirty="0" err="1"/>
              <a:t>elajar</a:t>
            </a:r>
            <a:r>
              <a:rPr lang="id-ID" sz="2100" b="1" dirty="0"/>
              <a:t> di luar negeri :</a:t>
            </a:r>
          </a:p>
          <a:p>
            <a:pPr marL="342900" indent="-342900" algn="just">
              <a:buFontTx/>
              <a:buAutoNum type="arabicPeriod"/>
              <a:tabLst>
                <a:tab pos="265113" algn="l"/>
              </a:tabLst>
              <a:defRPr/>
            </a:pPr>
            <a:r>
              <a:rPr lang="id-ID" sz="2100" b="1" dirty="0"/>
              <a:t>Gaji aktif sebagai  PNS dibayarkan sampai dengan tanggal keberangkatan ke tempat tugas belajar</a:t>
            </a:r>
          </a:p>
          <a:p>
            <a:pPr marL="342900" indent="-342900" algn="just">
              <a:buFontTx/>
              <a:buAutoNum type="arabicPeriod"/>
              <a:tabLst>
                <a:tab pos="265113" algn="l"/>
              </a:tabLst>
              <a:defRPr/>
            </a:pPr>
            <a:r>
              <a:rPr lang="id-ID" sz="2100" b="1" dirty="0"/>
              <a:t>Bantuan bagi keluarga yang ditinggalkan dibayarkan </a:t>
            </a:r>
            <a:r>
              <a:rPr lang="id-ID" sz="2100" b="1" dirty="0" err="1"/>
              <a:t>mul</a:t>
            </a:r>
            <a:r>
              <a:rPr lang="en-US" sz="2100" b="1" dirty="0"/>
              <a:t>a</a:t>
            </a:r>
            <a:r>
              <a:rPr lang="id-ID" sz="2100" b="1" dirty="0"/>
              <a:t>i tanggal </a:t>
            </a:r>
            <a:r>
              <a:rPr lang="id-ID" sz="2100" b="1" dirty="0" err="1"/>
              <a:t>keberangk</a:t>
            </a:r>
            <a:r>
              <a:rPr lang="en-US" sz="2100" b="1" dirty="0"/>
              <a:t>a</a:t>
            </a:r>
            <a:r>
              <a:rPr lang="id-ID" sz="2100" b="1" dirty="0"/>
              <a:t>tan</a:t>
            </a:r>
          </a:p>
          <a:p>
            <a:pPr marL="342900" indent="-342900" algn="just">
              <a:buFontTx/>
              <a:buAutoNum type="arabicPeriod"/>
              <a:tabLst>
                <a:tab pos="265113" algn="l"/>
              </a:tabLst>
              <a:defRPr/>
            </a:pPr>
            <a:r>
              <a:rPr lang="id-ID" sz="2100" b="1" dirty="0"/>
              <a:t>Besarnya uang bantuan bagi keluarga yang ditinggalkan adalah :</a:t>
            </a:r>
          </a:p>
          <a:p>
            <a:pPr marL="633413" indent="-633413" algn="just">
              <a:tabLst>
                <a:tab pos="354013" algn="l"/>
                <a:tab pos="633413" algn="l"/>
              </a:tabLst>
              <a:defRPr/>
            </a:pPr>
            <a:r>
              <a:rPr lang="id-ID" sz="2100" b="1" dirty="0"/>
              <a:t>	a.	100% dari gaji  bersih PNS ybs</a:t>
            </a:r>
          </a:p>
          <a:p>
            <a:pPr marL="633413" indent="-633413" algn="just">
              <a:tabLst>
                <a:tab pos="354013" algn="l"/>
                <a:tab pos="633413" algn="l"/>
              </a:tabLst>
              <a:defRPr/>
            </a:pPr>
            <a:r>
              <a:rPr lang="id-ID" sz="2100" b="1" dirty="0"/>
              <a:t>	b.	50%  dari gaji bersih bagi PNS pelajar bujangan (belum menikah) atau  PNS pelajar yang sudah menikah tetapi tidak menjadi pencari nafkah buat keluarganya</a:t>
            </a:r>
          </a:p>
          <a:p>
            <a:pPr marL="354013" indent="-354013" algn="just">
              <a:tabLst>
                <a:tab pos="354013" algn="l"/>
              </a:tabLst>
              <a:defRPr/>
            </a:pPr>
            <a:r>
              <a:rPr lang="id-ID" sz="2100" b="1" dirty="0"/>
              <a:t>4.	Gaji aktif sebagai PNS dibayarkan lagi setelah selesai melaksanakan tugas belajar</a:t>
            </a:r>
          </a:p>
        </p:txBody>
      </p:sp>
    </p:spTree>
    <p:extLst>
      <p:ext uri="{BB962C8B-B14F-4D97-AF65-F5344CB8AC3E}">
        <p14:creationId xmlns:p14="http://schemas.microsoft.com/office/powerpoint/2010/main" val="2529892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2608" y="1589365"/>
            <a:ext cx="1132678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Sebelum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berangkat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melaksanakan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menyerahkan</a:t>
            </a:r>
            <a:r>
              <a:rPr lang="en-US" sz="26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6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tanggung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jawabnya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sehari-hari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kepada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atasan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langsungnya</a:t>
            </a:r>
            <a:endParaRPr lang="en-US" sz="26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Melaporkan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keberadaannya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kepada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Perwakilan</a:t>
            </a:r>
            <a:r>
              <a:rPr lang="en-US" sz="26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Republik</a:t>
            </a:r>
            <a:r>
              <a:rPr lang="en-US" sz="26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Indonesia 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negara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tempat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bagi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PNS yang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melaksanakan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di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luar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negeri</a:t>
            </a:r>
            <a:endParaRPr lang="en-US" sz="26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Melaporkan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ALAMAT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lembaga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pendidikan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dan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alamat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tempat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tinggalnya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kepada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pimpinan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unit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kerja</a:t>
            </a:r>
            <a:endParaRPr lang="en-US" sz="26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Melaporkan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PERUBAHAN ALAMAT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tempat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tinggalnya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kepada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pimpinan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unit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kerja</a:t>
            </a:r>
            <a:endParaRPr lang="en-US" sz="26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Melaporkan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perkembangan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studinya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per semester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pimpinan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unit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kerjanya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Melaporkan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perkembangan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studinya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per semester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kepada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Perwakilan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Republik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Indonesia di negara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tempat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bagi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PNS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pelajar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melaksanakan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di </a:t>
            </a:r>
            <a:r>
              <a:rPr lang="en-US" sz="26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luar</a:t>
            </a:r>
            <a:r>
              <a:rPr lang="en-US" sz="26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negeri</a:t>
            </a:r>
            <a:endParaRPr lang="en-US" sz="2600" b="1" dirty="0">
              <a:solidFill>
                <a:srgbClr val="000000"/>
              </a:solidFill>
            </a:endParaRPr>
          </a:p>
        </p:txBody>
      </p:sp>
      <p:sp>
        <p:nvSpPr>
          <p:cNvPr id="6" name="Persegi Panjang: Sudut Lengkung 5">
            <a:extLst>
              <a:ext uri="{FF2B5EF4-FFF2-40B4-BE49-F238E27FC236}">
                <a16:creationId xmlns:a16="http://schemas.microsoft.com/office/drawing/2014/main" id="{DA9E977B-38B3-41E1-9AFA-D595E5AFAB19}"/>
              </a:ext>
            </a:extLst>
          </p:cNvPr>
          <p:cNvSpPr/>
          <p:nvPr/>
        </p:nvSpPr>
        <p:spPr>
          <a:xfrm>
            <a:off x="3226675" y="467944"/>
            <a:ext cx="5665077" cy="82482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KEWAJIBAN PNS PELAJAR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1102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8417" y="481264"/>
            <a:ext cx="1136042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 startAt="7"/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Mengajukan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permohonan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perpanjangan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selambat-lambatnya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6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bulan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sebelum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berakhirnya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masa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studi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ditentukan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kepada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pimpinan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unit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kerjanya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apabila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terdapat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alasan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sah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untuk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diajukan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perpanjangan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.</a:t>
            </a:r>
          </a:p>
          <a:p>
            <a:pPr marL="457200" indent="-457200" algn="just">
              <a:buFont typeface="+mj-lt"/>
              <a:buAutoNum type="arabicPeriod" startAt="7"/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Menaati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seluruh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ketentuan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peraturan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perundang-undangan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berlaku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bagi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PNS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PNS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Pelajar</a:t>
            </a: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 startAt="7"/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Melaksanakan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ikatan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dinas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 unit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kerja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asal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menurut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lamanya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waktu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digunakan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oleh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PNS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pelajar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untuk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menyelesaikan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studi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sesuai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ketentuan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berlaku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yaitu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:</a:t>
            </a:r>
          </a:p>
          <a:p>
            <a:pPr algn="just"/>
            <a:endParaRPr lang="en-US" sz="12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  <a:tabLst>
                <a:tab pos="887413" algn="l"/>
              </a:tabLst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Bagi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PNS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Pelajar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di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luar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negeri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dilaksanakan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selama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2n + 1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  <a:tabLst>
                <a:tab pos="887413" algn="l"/>
              </a:tabLst>
            </a:pPr>
            <a:endParaRPr lang="en-US" sz="14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  <a:tabLst>
                <a:tab pos="887413" algn="l"/>
              </a:tabLst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Bagi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PNS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Pelajar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di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dalam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negeri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dilaksanakan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selama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1n + 1</a:t>
            </a:r>
          </a:p>
        </p:txBody>
      </p:sp>
    </p:spTree>
    <p:extLst>
      <p:ext uri="{BB962C8B-B14F-4D97-AF65-F5344CB8AC3E}">
        <p14:creationId xmlns:p14="http://schemas.microsoft.com/office/powerpoint/2010/main" val="28970205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7627" y="366623"/>
            <a:ext cx="1113182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 startAt="10"/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Membayar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sejumlah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GANTI RUGI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kepada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negara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atas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biaya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pendidikan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telah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diterima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apabila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PNS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Pelajar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:</a:t>
            </a:r>
          </a:p>
          <a:p>
            <a:pPr marL="442913" indent="-442913" algn="just">
              <a:buFont typeface="Wingdings" charset="0"/>
              <a:buChar char="þ"/>
            </a:pPr>
            <a:endParaRPr lang="en-US" sz="2800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987425" indent="-544513" algn="just">
              <a:buFont typeface="Wingdings" panose="05000000000000000000" pitchFamily="2" charset="2"/>
              <a:buChar char="q"/>
              <a:tabLst>
                <a:tab pos="442913" algn="l"/>
                <a:tab pos="987425" algn="l"/>
              </a:tabLst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membatalkan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secara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sepihak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harus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dilaksanakannya</a:t>
            </a: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987425" indent="-544513" algn="just">
              <a:buFont typeface="Wingdings" panose="05000000000000000000" pitchFamily="2" charset="2"/>
              <a:buChar char="q"/>
              <a:tabLst>
                <a:tab pos="442913" algn="l"/>
                <a:tab pos="987425" algn="l"/>
              </a:tabLst>
            </a:pP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987425" indent="-544513" algn="just">
              <a:buFont typeface="Wingdings" panose="05000000000000000000" pitchFamily="2" charset="2"/>
              <a:buChar char="q"/>
              <a:tabLst>
                <a:tab pos="442913" algn="l"/>
                <a:tab pos="987425" algn="l"/>
              </a:tabLst>
            </a:pP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membatalkan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perjalanannya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tempat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987425" indent="-544513" algn="just">
              <a:buFont typeface="Wingdings" panose="05000000000000000000" pitchFamily="2" charset="2"/>
              <a:buChar char="q"/>
              <a:tabLst>
                <a:tab pos="442913" algn="l"/>
                <a:tab pos="987425" algn="l"/>
              </a:tabLst>
            </a:pP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987425" indent="-544513" algn="just">
              <a:buFont typeface="Wingdings" panose="05000000000000000000" pitchFamily="2" charset="2"/>
              <a:buChar char="q"/>
              <a:tabLst>
                <a:tab pos="442913" algn="l"/>
                <a:tab pos="987425" algn="l"/>
              </a:tabLst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tidak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mendapat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hasil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sewajarnya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dalam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waktu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telah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ditentukan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karena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kelalaiannya</a:t>
            </a: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987425" indent="-544513" algn="just">
              <a:buFont typeface="Wingdings" panose="05000000000000000000" pitchFamily="2" charset="2"/>
              <a:buChar char="q"/>
              <a:tabLst>
                <a:tab pos="442913" algn="l"/>
                <a:tab pos="987425" algn="l"/>
              </a:tabLst>
            </a:pP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987425" indent="-544513" algn="just">
              <a:buFont typeface="Wingdings" panose="05000000000000000000" pitchFamily="2" charset="2"/>
              <a:buChar char="q"/>
              <a:tabLst>
                <a:tab pos="442913" algn="l"/>
                <a:tab pos="987425" algn="l"/>
              </a:tabLst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tidak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melaksanakan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ikatan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dinas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baik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untuk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seluruhnya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maupun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untuk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sebagian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masa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ikatan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dinas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telah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dilaksanakan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sesuai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dengan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peraturan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perundang-undangan</a:t>
            </a: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385880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30924" y="285750"/>
            <a:ext cx="11403725" cy="954107"/>
          </a:xfrm>
          <a:prstGeom prst="rect">
            <a:avLst/>
          </a:prstGeom>
          <a:solidFill>
            <a:srgbClr val="FFFF00"/>
          </a:solidFill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d-ID" sz="2800" b="1" dirty="0">
                <a:solidFill>
                  <a:srgbClr val="0070C0"/>
                </a:solidFill>
              </a:rPr>
              <a:t>PEMBERHENTIAN DARI JABATAN ATAU PEMBEBASAN SEMENTARA DARI TUGAS-TUGAS JABATAN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0926" y="2630707"/>
            <a:ext cx="5524338" cy="3785652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d-ID" sz="2400" b="1" dirty="0"/>
              <a:t>PNS yang menduduki jabatan struktural kalau melaksanakan  tugas belajar:</a:t>
            </a:r>
          </a:p>
          <a:p>
            <a:pPr marL="354013" indent="-354013" algn="just">
              <a:buFontTx/>
              <a:buAutoNum type="arabicPeriod"/>
              <a:defRPr/>
            </a:pPr>
            <a:r>
              <a:rPr lang="id-ID" sz="2400" b="1" dirty="0">
                <a:solidFill>
                  <a:srgbClr val="FF0000"/>
                </a:solidFill>
              </a:rPr>
              <a:t>Diberhentikan</a:t>
            </a:r>
            <a:r>
              <a:rPr lang="id-ID" sz="2400" b="1" dirty="0"/>
              <a:t> dari jabatan strukturalnya terhitung mulai tanggal pelaksanaan tugas belajar</a:t>
            </a:r>
          </a:p>
          <a:p>
            <a:pPr marL="354013" indent="-354013" algn="just">
              <a:buFontTx/>
              <a:buAutoNum type="arabicPeriod"/>
              <a:defRPr/>
            </a:pPr>
            <a:r>
              <a:rPr lang="id-ID" sz="2400" b="1" dirty="0"/>
              <a:t>Tunjangan jabatan struktural </a:t>
            </a:r>
            <a:r>
              <a:rPr lang="id-ID" sz="2400" b="1" dirty="0">
                <a:solidFill>
                  <a:srgbClr val="FF0000"/>
                </a:solidFill>
              </a:rPr>
              <a:t>dihentikan pembayarannya </a:t>
            </a:r>
            <a:r>
              <a:rPr lang="id-ID" sz="2400" b="1" dirty="0"/>
              <a:t>mulai bulan berikutnya dari bulan diberhentikan sebagai pejabat struktural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10313" y="2630707"/>
            <a:ext cx="5524338" cy="3785652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d-ID" sz="2400" b="1" dirty="0"/>
              <a:t>PNS yang menduduki jabatan tugas tambahan sebagai pemimpin P</a:t>
            </a:r>
            <a:r>
              <a:rPr lang="en-US" sz="2400" b="1" dirty="0" err="1"/>
              <a:t>erguruan</a:t>
            </a:r>
            <a:r>
              <a:rPr lang="en-US" sz="2400" b="1" dirty="0"/>
              <a:t> </a:t>
            </a:r>
            <a:r>
              <a:rPr lang="id-ID" sz="2400" b="1" dirty="0"/>
              <a:t>T</a:t>
            </a:r>
            <a:r>
              <a:rPr lang="en-US" sz="2400" b="1" dirty="0" err="1"/>
              <a:t>inggi</a:t>
            </a:r>
            <a:r>
              <a:rPr lang="id-ID" sz="2400" b="1" dirty="0"/>
              <a:t>  kalau melaksanakan tugas belajar :</a:t>
            </a:r>
          </a:p>
          <a:p>
            <a:pPr marL="342900" indent="-342900" algn="just">
              <a:buFontTx/>
              <a:buAutoNum type="arabicPeriod"/>
              <a:tabLst>
                <a:tab pos="265113" algn="l"/>
              </a:tabLst>
              <a:defRPr/>
            </a:pPr>
            <a:r>
              <a:rPr lang="id-ID" sz="2400" b="1" dirty="0">
                <a:solidFill>
                  <a:srgbClr val="FF0000"/>
                </a:solidFill>
              </a:rPr>
              <a:t>Diberhentikan</a:t>
            </a:r>
            <a:r>
              <a:rPr lang="id-ID" sz="2400" b="1" dirty="0"/>
              <a:t> dari jabatan sebagai pemimpin P</a:t>
            </a:r>
            <a:r>
              <a:rPr lang="en-US" sz="2400" b="1" dirty="0" err="1"/>
              <a:t>erguruan</a:t>
            </a:r>
            <a:r>
              <a:rPr lang="en-US" sz="2400" b="1" dirty="0"/>
              <a:t> </a:t>
            </a:r>
            <a:r>
              <a:rPr lang="id-ID" sz="2400" b="1" dirty="0"/>
              <a:t>T</a:t>
            </a:r>
            <a:r>
              <a:rPr lang="en-US" sz="2400" b="1" dirty="0" err="1"/>
              <a:t>inggi</a:t>
            </a:r>
            <a:endParaRPr lang="id-ID" sz="2400" b="1" dirty="0"/>
          </a:p>
          <a:p>
            <a:pPr marL="342900" indent="-342900" algn="just">
              <a:buFontTx/>
              <a:buAutoNum type="arabicPeriod"/>
              <a:tabLst>
                <a:tab pos="265113" algn="l"/>
              </a:tabLst>
              <a:defRPr/>
            </a:pPr>
            <a:r>
              <a:rPr lang="id-ID" sz="2400" b="1" dirty="0"/>
              <a:t>Tunjangan jabatan </a:t>
            </a:r>
            <a:r>
              <a:rPr lang="id-ID" sz="2400" b="1" dirty="0">
                <a:solidFill>
                  <a:srgbClr val="FF0000"/>
                </a:solidFill>
              </a:rPr>
              <a:t>dihentikan pembayarannya</a:t>
            </a:r>
            <a:r>
              <a:rPr lang="id-ID" sz="2400" b="1" dirty="0"/>
              <a:t> mulai bulan berikutnya dari bulan diberhentikan dari jabatan pemimpin P</a:t>
            </a:r>
            <a:r>
              <a:rPr lang="en-US" sz="2400" b="1" dirty="0" err="1"/>
              <a:t>erguruan</a:t>
            </a:r>
            <a:r>
              <a:rPr lang="en-US" sz="2400" b="1" dirty="0"/>
              <a:t> </a:t>
            </a:r>
            <a:r>
              <a:rPr lang="id-ID" sz="2400" b="1" dirty="0"/>
              <a:t>T</a:t>
            </a:r>
            <a:r>
              <a:rPr lang="en-US" sz="2400" b="1" dirty="0" err="1"/>
              <a:t>inggi</a:t>
            </a:r>
            <a:endParaRPr lang="id-ID" sz="2400" b="1" dirty="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30925" y="1381284"/>
            <a:ext cx="11403724" cy="11079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d-ID" sz="2200" b="1" dirty="0"/>
              <a:t>TUGAS BELAJAR  HARUS DILAKSANAKAN DENGAN MEMANFAATKAN WAKTU BELAJAR SEMAKSIMAL  MUNGKIN  </a:t>
            </a:r>
            <a:r>
              <a:rPr lang="id-ID" sz="2200" b="1" dirty="0">
                <a:solidFill>
                  <a:srgbClr val="FF0000"/>
                </a:solidFill>
              </a:rPr>
              <a:t>TANPA TERGANGGU </a:t>
            </a:r>
            <a:r>
              <a:rPr lang="id-ID" sz="2200" b="1" dirty="0"/>
              <a:t>DENGAN KESIBUKAN TUGAS SEHARI-HARI SEBAGAI PNS </a:t>
            </a:r>
          </a:p>
        </p:txBody>
      </p:sp>
    </p:spTree>
    <p:extLst>
      <p:ext uri="{BB962C8B-B14F-4D97-AF65-F5344CB8AC3E}">
        <p14:creationId xmlns:p14="http://schemas.microsoft.com/office/powerpoint/2010/main" val="2017691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4495" y="178939"/>
            <a:ext cx="11183008" cy="2862322"/>
          </a:xfrm>
          <a:prstGeom prst="rect">
            <a:avLst/>
          </a:prstGeom>
          <a:noFill/>
          <a:ln w="476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d-ID" sz="3000" b="1" dirty="0"/>
              <a:t>PNS yang menduduki </a:t>
            </a:r>
            <a:r>
              <a:rPr lang="en-US" sz="3000" b="1" dirty="0">
                <a:solidFill>
                  <a:srgbClr val="FF0000"/>
                </a:solidFill>
              </a:rPr>
              <a:t>J</a:t>
            </a:r>
            <a:r>
              <a:rPr lang="id-ID" sz="3000" b="1" dirty="0" err="1">
                <a:solidFill>
                  <a:srgbClr val="FF0000"/>
                </a:solidFill>
              </a:rPr>
              <a:t>abatan</a:t>
            </a:r>
            <a:r>
              <a:rPr lang="id-ID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>
                <a:solidFill>
                  <a:srgbClr val="FF0000"/>
                </a:solidFill>
              </a:rPr>
              <a:t>F</a:t>
            </a:r>
            <a:r>
              <a:rPr lang="id-ID" sz="3000" b="1" dirty="0" err="1">
                <a:solidFill>
                  <a:srgbClr val="FF0000"/>
                </a:solidFill>
              </a:rPr>
              <a:t>ungsional</a:t>
            </a:r>
            <a:r>
              <a:rPr lang="id-ID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/>
              <a:t>akan</a:t>
            </a:r>
            <a:r>
              <a:rPr lang="id-ID" sz="3000" dirty="0"/>
              <a:t>:</a:t>
            </a:r>
          </a:p>
          <a:p>
            <a:pPr marL="354013" indent="-354013" algn="just">
              <a:buFontTx/>
              <a:buAutoNum type="arabicPeriod"/>
              <a:defRPr/>
            </a:pPr>
            <a:r>
              <a:rPr lang="id-ID" sz="3000" b="1" dirty="0">
                <a:solidFill>
                  <a:srgbClr val="FF0000"/>
                </a:solidFill>
              </a:rPr>
              <a:t>Diberhentikan sementara </a:t>
            </a:r>
            <a:r>
              <a:rPr lang="id-ID" sz="3000" b="1" dirty="0"/>
              <a:t>dari tugas-tugas jabatan fungsional yang didudukinya</a:t>
            </a:r>
          </a:p>
          <a:p>
            <a:pPr marL="354013" indent="-354013" algn="just">
              <a:buFontTx/>
              <a:buAutoNum type="arabicPeriod"/>
              <a:defRPr/>
            </a:pPr>
            <a:r>
              <a:rPr lang="id-ID" sz="3000" b="1" dirty="0">
                <a:solidFill>
                  <a:srgbClr val="FF0000"/>
                </a:solidFill>
              </a:rPr>
              <a:t>Dihentikan</a:t>
            </a:r>
            <a:r>
              <a:rPr lang="id-ID" sz="3000" b="1" dirty="0"/>
              <a:t> pembayaran tunjangan jabatan fungsional yang diterimanya terhitung mulai bulan ke-tujuh dari bulan pelaksanaan tugas belajar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04495" y="3236626"/>
            <a:ext cx="11183008" cy="1477328"/>
          </a:xfrm>
          <a:prstGeom prst="rect">
            <a:avLst/>
          </a:prstGeom>
          <a:noFill/>
          <a:ln w="508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d-ID" sz="3000" b="1" dirty="0"/>
              <a:t>Tunjangan jabatan fungsional </a:t>
            </a:r>
            <a:r>
              <a:rPr lang="en-US" sz="3000" b="1" dirty="0"/>
              <a:t> </a:t>
            </a:r>
            <a:r>
              <a:rPr lang="en-US" sz="3000" b="1" dirty="0" err="1"/>
              <a:t>akan</a:t>
            </a:r>
            <a:r>
              <a:rPr lang="en-US" sz="3000" b="1" dirty="0"/>
              <a:t> </a:t>
            </a:r>
            <a:r>
              <a:rPr lang="id-ID" sz="3000" b="1" dirty="0">
                <a:solidFill>
                  <a:srgbClr val="FF0000"/>
                </a:solidFill>
              </a:rPr>
              <a:t>dibayarkan kembali </a:t>
            </a:r>
            <a:r>
              <a:rPr lang="id-ID" sz="3000" b="1" dirty="0"/>
              <a:t>setelah  selesai melaksanakan tugas belajar berdasarkan SK Pengaktifan Kembali</a:t>
            </a:r>
            <a:endParaRPr lang="id-ID" sz="3000" dirty="0"/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80F4C917-D20E-4878-96E1-D7272ECDAF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495" y="4998809"/>
            <a:ext cx="11183008" cy="1477328"/>
          </a:xfrm>
          <a:prstGeom prst="rect">
            <a:avLst/>
          </a:prstGeom>
          <a:noFill/>
          <a:ln w="508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3000" b="1" dirty="0" err="1"/>
              <a:t>Bagi</a:t>
            </a:r>
            <a:r>
              <a:rPr lang="en-US" sz="3000" b="1" dirty="0"/>
              <a:t> </a:t>
            </a:r>
            <a:r>
              <a:rPr lang="en-US" sz="3000" b="1" dirty="0" err="1"/>
              <a:t>dosen</a:t>
            </a:r>
            <a:r>
              <a:rPr lang="en-US" sz="3000" b="1" dirty="0"/>
              <a:t> yang </a:t>
            </a:r>
            <a:r>
              <a:rPr lang="en-US" sz="3000" b="1" dirty="0" err="1"/>
              <a:t>sudah</a:t>
            </a:r>
            <a:r>
              <a:rPr lang="en-US" sz="3000" b="1" dirty="0"/>
              <a:t> </a:t>
            </a:r>
            <a:r>
              <a:rPr lang="en-US" sz="3000" b="1" dirty="0" err="1"/>
              <a:t>memiliki</a:t>
            </a:r>
            <a:r>
              <a:rPr lang="en-US" sz="3000" b="1" dirty="0"/>
              <a:t> </a:t>
            </a:r>
            <a:r>
              <a:rPr lang="en-US" sz="3000" b="1" dirty="0" err="1"/>
              <a:t>jabatan</a:t>
            </a:r>
            <a:r>
              <a:rPr lang="en-US" sz="3000" b="1" dirty="0"/>
              <a:t> </a:t>
            </a:r>
            <a:r>
              <a:rPr lang="en-US" sz="3000" b="1" dirty="0" err="1"/>
              <a:t>akademik</a:t>
            </a:r>
            <a:r>
              <a:rPr lang="en-US" sz="3000" b="1" dirty="0"/>
              <a:t> (minimal </a:t>
            </a:r>
            <a:r>
              <a:rPr lang="en-US" sz="3000" b="1" dirty="0" err="1"/>
              <a:t>Asisten</a:t>
            </a:r>
            <a:r>
              <a:rPr lang="en-US" sz="3000" b="1" dirty="0"/>
              <a:t> Ahli) </a:t>
            </a:r>
            <a:r>
              <a:rPr lang="en-US" sz="3000" b="1" dirty="0" err="1"/>
              <a:t>akan</a:t>
            </a:r>
            <a:r>
              <a:rPr lang="en-US" sz="3000" b="1" dirty="0"/>
              <a:t> </a:t>
            </a:r>
            <a:r>
              <a:rPr lang="en-US" sz="3000" b="1" dirty="0" err="1"/>
              <a:t>memperoleh</a:t>
            </a:r>
            <a:r>
              <a:rPr lang="en-US" sz="3000" b="1" dirty="0"/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Tunjangan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Tugas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Belajar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/>
              <a:t>setelah</a:t>
            </a:r>
            <a:r>
              <a:rPr lang="en-US" sz="3000" b="1" dirty="0"/>
              <a:t> </a:t>
            </a:r>
            <a:r>
              <a:rPr lang="en-US" sz="3000" b="1" dirty="0" err="1"/>
              <a:t>ada</a:t>
            </a:r>
            <a:r>
              <a:rPr lang="en-US" sz="3000" b="1" dirty="0"/>
              <a:t> </a:t>
            </a:r>
            <a:r>
              <a:rPr lang="en-US" sz="3000" b="1" dirty="0" err="1"/>
              <a:t>persetujuan</a:t>
            </a:r>
            <a:r>
              <a:rPr lang="en-US" sz="3000" b="1" dirty="0"/>
              <a:t> </a:t>
            </a:r>
            <a:r>
              <a:rPr lang="en-US" sz="3000" b="1" dirty="0" err="1"/>
              <a:t>MenPAN</a:t>
            </a:r>
            <a:r>
              <a:rPr lang="en-US" sz="3000" b="1" dirty="0"/>
              <a:t> RB </a:t>
            </a:r>
            <a:r>
              <a:rPr lang="en-US" sz="3000" b="1" dirty="0" err="1"/>
              <a:t>dengan</a:t>
            </a:r>
            <a:r>
              <a:rPr lang="en-US" sz="3000" b="1" dirty="0"/>
              <a:t> </a:t>
            </a:r>
            <a:r>
              <a:rPr lang="en-US" sz="3000" b="1" dirty="0" err="1"/>
              <a:t>memperhatikan</a:t>
            </a:r>
            <a:r>
              <a:rPr lang="en-US" sz="3000" b="1" dirty="0"/>
              <a:t> </a:t>
            </a:r>
            <a:r>
              <a:rPr lang="en-US" sz="3000" b="1" dirty="0" err="1"/>
              <a:t>Pertek</a:t>
            </a:r>
            <a:r>
              <a:rPr lang="en-US" sz="3000" b="1" dirty="0"/>
              <a:t> BKN</a:t>
            </a:r>
            <a:endParaRPr lang="id-ID" sz="3000" dirty="0"/>
          </a:p>
        </p:txBody>
      </p:sp>
    </p:spTree>
    <p:extLst>
      <p:ext uri="{BB962C8B-B14F-4D97-AF65-F5344CB8AC3E}">
        <p14:creationId xmlns:p14="http://schemas.microsoft.com/office/powerpoint/2010/main" val="1795455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8862" y="1006879"/>
            <a:ext cx="5496584" cy="4206252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42913" indent="-442913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</a:rPr>
              <a:t>Terdapat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bukti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bahwa</a:t>
            </a:r>
            <a:r>
              <a:rPr lang="en-US" sz="2400" b="1" dirty="0">
                <a:solidFill>
                  <a:schemeClr val="tx1"/>
                </a:solidFill>
              </a:rPr>
              <a:t> PNS </a:t>
            </a:r>
            <a:r>
              <a:rPr lang="en-US" sz="2400" b="1" dirty="0" err="1">
                <a:solidFill>
                  <a:schemeClr val="tx1"/>
                </a:solidFill>
              </a:rPr>
              <a:t>pelajar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tidak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memenuhi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syarat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diberi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tubel</a:t>
            </a:r>
            <a:endParaRPr lang="en-US" sz="2400" b="1" dirty="0">
              <a:solidFill>
                <a:schemeClr val="tx1"/>
              </a:solidFill>
            </a:endParaRPr>
          </a:p>
          <a:p>
            <a:pPr marL="442913" indent="-442913" algn="just"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PNS </a:t>
            </a:r>
            <a:r>
              <a:rPr lang="en-US" sz="2400" b="1" dirty="0" err="1">
                <a:solidFill>
                  <a:schemeClr val="tx1"/>
                </a:solidFill>
              </a:rPr>
              <a:t>Pelajar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dijatuhi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disiplin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tingkat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sedang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atau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berat</a:t>
            </a:r>
            <a:endParaRPr lang="en-US" sz="2400" b="1" dirty="0">
              <a:solidFill>
                <a:srgbClr val="FF0000"/>
              </a:solidFill>
            </a:endParaRPr>
          </a:p>
          <a:p>
            <a:pPr marL="442913" indent="-442913" algn="just">
              <a:buAutoNum type="arabicPeriod"/>
            </a:pPr>
            <a:r>
              <a:rPr lang="en-US" sz="2400" b="1" dirty="0" err="1">
                <a:solidFill>
                  <a:srgbClr val="FF0000"/>
                </a:solidFill>
              </a:rPr>
              <a:t>Tidak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berangkat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tempat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pelaksanaan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tugas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belajar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meskipun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sudah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diberi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peringatan</a:t>
            </a:r>
            <a:endParaRPr lang="en-US" sz="2400" b="1" dirty="0">
              <a:solidFill>
                <a:schemeClr val="tx1"/>
              </a:solidFill>
            </a:endParaRPr>
          </a:p>
          <a:p>
            <a:pPr marL="442913" indent="-442913" algn="just"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PNS </a:t>
            </a:r>
            <a:r>
              <a:rPr lang="en-US" sz="2400" b="1" dirty="0" err="1">
                <a:solidFill>
                  <a:schemeClr val="tx1"/>
                </a:solidFill>
              </a:rPr>
              <a:t>pelajar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mengajukan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permohonan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pengunduran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diri</a:t>
            </a:r>
            <a:endParaRPr lang="en-US" sz="2400" b="1" dirty="0">
              <a:solidFill>
                <a:srgbClr val="FF0000"/>
              </a:solidFill>
            </a:endParaRPr>
          </a:p>
          <a:p>
            <a:pPr marL="442913" indent="-442913" algn="just"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PNS </a:t>
            </a:r>
            <a:r>
              <a:rPr lang="en-US" sz="2400" b="1" dirty="0" err="1">
                <a:solidFill>
                  <a:schemeClr val="tx1"/>
                </a:solidFill>
              </a:rPr>
              <a:t>Pelajar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bekerja</a:t>
            </a:r>
            <a:r>
              <a:rPr lang="en-US" sz="2400" b="1" dirty="0">
                <a:solidFill>
                  <a:schemeClr val="tx1"/>
                </a:solidFill>
              </a:rPr>
              <a:t> di </a:t>
            </a:r>
            <a:r>
              <a:rPr lang="en-US" sz="2400" b="1" dirty="0" err="1">
                <a:solidFill>
                  <a:schemeClr val="tx1"/>
                </a:solidFill>
              </a:rPr>
              <a:t>luar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kegiatan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tugas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belajarnya</a:t>
            </a:r>
            <a:r>
              <a:rPr lang="en-US" b="1" dirty="0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7" name="Persegi Panjang: Sudut Lengkung 6">
            <a:extLst>
              <a:ext uri="{FF2B5EF4-FFF2-40B4-BE49-F238E27FC236}">
                <a16:creationId xmlns:a16="http://schemas.microsoft.com/office/drawing/2014/main" id="{1462CA67-8C25-4CEB-A707-7E3E7A5ACAF5}"/>
              </a:ext>
            </a:extLst>
          </p:cNvPr>
          <p:cNvSpPr/>
          <p:nvPr/>
        </p:nvSpPr>
        <p:spPr>
          <a:xfrm>
            <a:off x="5842990" y="959582"/>
            <a:ext cx="6065229" cy="4253549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200" b="1" dirty="0">
                <a:solidFill>
                  <a:schemeClr val="tx1"/>
                </a:solidFill>
              </a:rPr>
              <a:t>DIKENAKAN </a:t>
            </a:r>
            <a:r>
              <a:rPr lang="en-US" sz="2200" b="1" dirty="0">
                <a:solidFill>
                  <a:srgbClr val="FF0000"/>
                </a:solidFill>
              </a:rPr>
              <a:t>SANKSI ADMINISTRATIF </a:t>
            </a:r>
            <a:r>
              <a:rPr lang="en-US" sz="2200" b="1" dirty="0">
                <a:solidFill>
                  <a:schemeClr val="tx1"/>
                </a:solidFill>
              </a:rPr>
              <a:t>BERUPA:</a:t>
            </a:r>
          </a:p>
          <a:p>
            <a:pPr algn="just"/>
            <a:endParaRPr lang="en-US" sz="2200" b="1" dirty="0">
              <a:solidFill>
                <a:schemeClr val="tx1"/>
              </a:solidFill>
            </a:endParaRPr>
          </a:p>
          <a:p>
            <a:pPr algn="just"/>
            <a:r>
              <a:rPr lang="en-US" sz="2400" b="1" dirty="0">
                <a:solidFill>
                  <a:srgbClr val="000000"/>
                </a:solidFill>
              </a:rPr>
              <a:t>WAJIB MENGEMBALIKAN BIAYA KE KAS NEGARA SEJUMLAH BIAYA YANG TELAH DIKELUARKAN SELAMA MELAKSANAKAN TUGAS BELAJAR </a:t>
            </a:r>
            <a:r>
              <a:rPr lang="en-US" sz="2400" b="1" dirty="0">
                <a:solidFill>
                  <a:srgbClr val="FF0000"/>
                </a:solidFill>
              </a:rPr>
              <a:t>DITAMBAH 100% </a:t>
            </a:r>
          </a:p>
          <a:p>
            <a:pPr algn="just"/>
            <a:endParaRPr lang="en-US" sz="2400" b="1" dirty="0">
              <a:solidFill>
                <a:srgbClr val="000000"/>
              </a:solidFill>
            </a:endParaRPr>
          </a:p>
          <a:p>
            <a:pPr algn="just"/>
            <a:r>
              <a:rPr lang="en-US" sz="2400" b="1" dirty="0">
                <a:solidFill>
                  <a:srgbClr val="000000"/>
                </a:solidFill>
              </a:rPr>
              <a:t>PENANGGUHAN ATAS PEMBAYARAN YANG TELAH DITENTUKAN DIKENAKAN </a:t>
            </a:r>
            <a:r>
              <a:rPr lang="en-US" sz="2400" b="1" dirty="0">
                <a:solidFill>
                  <a:srgbClr val="FF0000"/>
                </a:solidFill>
              </a:rPr>
              <a:t>BUNGA SEBESAR 6% PERTAHUN</a:t>
            </a:r>
          </a:p>
        </p:txBody>
      </p:sp>
      <p:sp>
        <p:nvSpPr>
          <p:cNvPr id="9" name="Persegi Panjang: Sudut Lengkung 8">
            <a:extLst>
              <a:ext uri="{FF2B5EF4-FFF2-40B4-BE49-F238E27FC236}">
                <a16:creationId xmlns:a16="http://schemas.microsoft.com/office/drawing/2014/main" id="{DDC537A4-F97A-4BD8-B41E-5599D9A022A0}"/>
              </a:ext>
            </a:extLst>
          </p:cNvPr>
          <p:cNvSpPr/>
          <p:nvPr/>
        </p:nvSpPr>
        <p:spPr>
          <a:xfrm>
            <a:off x="3015708" y="205186"/>
            <a:ext cx="6065229" cy="63953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PEMBATALAN TUGAS BELAJAR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63CBE318-04CC-45B0-9925-603DDC99F483}"/>
              </a:ext>
            </a:extLst>
          </p:cNvPr>
          <p:cNvSpPr/>
          <p:nvPr/>
        </p:nvSpPr>
        <p:spPr>
          <a:xfrm>
            <a:off x="178677" y="5433613"/>
            <a:ext cx="11834646" cy="1287517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200" b="1" dirty="0">
                <a:solidFill>
                  <a:srgbClr val="000000"/>
                </a:solidFill>
              </a:rPr>
              <a:t>PEMBATALAN TUGAS BELAJAR DITETAPKAN OLEH PEJABAT YANG BERWENANG DALAM SUATU SURAT KEPUTUSAN MENDIKBUD BERDASARKAN USUL YANG DIAJUKAN OLEH PIMPINAN UNIT KERJA PNS YANG BERSANGKUTAN</a:t>
            </a:r>
          </a:p>
        </p:txBody>
      </p:sp>
    </p:spTree>
    <p:extLst>
      <p:ext uri="{BB962C8B-B14F-4D97-AF65-F5344CB8AC3E}">
        <p14:creationId xmlns:p14="http://schemas.microsoft.com/office/powerpoint/2010/main" val="26903633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2978" y="687816"/>
            <a:ext cx="5873022" cy="5482368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AutoNum type="arabicPeriod" startAt="6"/>
            </a:pPr>
            <a:r>
              <a:rPr lang="en-US" sz="2800" b="1" dirty="0" err="1">
                <a:solidFill>
                  <a:schemeClr val="tx1"/>
                </a:solidFill>
              </a:rPr>
              <a:t>Setelah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dievaluasi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tidak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mampu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menyelesaikan</a:t>
            </a:r>
            <a:r>
              <a:rPr lang="en-US" sz="2800" b="1" dirty="0">
                <a:solidFill>
                  <a:schemeClr val="tx1"/>
                </a:solidFill>
              </a:rPr>
              <a:t> program </a:t>
            </a:r>
            <a:r>
              <a:rPr lang="en-US" sz="2800" b="1" dirty="0" err="1">
                <a:solidFill>
                  <a:schemeClr val="tx1"/>
                </a:solidFill>
              </a:rPr>
              <a:t>tubel</a:t>
            </a:r>
            <a:r>
              <a:rPr lang="en-US" sz="2800" b="1" dirty="0">
                <a:solidFill>
                  <a:schemeClr val="tx1"/>
                </a:solidFill>
              </a:rPr>
              <a:t> yang </a:t>
            </a:r>
            <a:r>
              <a:rPr lang="en-US" sz="2800" b="1" dirty="0" err="1">
                <a:solidFill>
                  <a:schemeClr val="tx1"/>
                </a:solidFill>
              </a:rPr>
              <a:t>diikuti</a:t>
            </a:r>
            <a:endParaRPr lang="en-US" sz="2800" b="1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 startAt="6"/>
            </a:pPr>
            <a:r>
              <a:rPr lang="en-US" sz="2800" b="1" dirty="0" err="1">
                <a:solidFill>
                  <a:schemeClr val="tx1"/>
                </a:solidFill>
              </a:rPr>
              <a:t>Tidak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dapat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melaksanakan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tugas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belajar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karena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hal-hal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diluar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kemampuannya</a:t>
            </a:r>
            <a:endParaRPr lang="en-US" sz="2800" b="1" dirty="0">
              <a:solidFill>
                <a:srgbClr val="FF0000"/>
              </a:solidFill>
            </a:endParaRPr>
          </a:p>
          <a:p>
            <a:pPr marL="457200" indent="-457200" algn="just">
              <a:buAutoNum type="arabicPeriod" startAt="6"/>
            </a:pPr>
            <a:r>
              <a:rPr lang="en-US" sz="2800" b="1" dirty="0" err="1">
                <a:solidFill>
                  <a:srgbClr val="FF0000"/>
                </a:solidFill>
              </a:rPr>
              <a:t>Tidak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sehat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jasmani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rohani</a:t>
            </a:r>
            <a:r>
              <a:rPr lang="en-US" sz="2800" b="1" dirty="0">
                <a:solidFill>
                  <a:schemeClr val="tx1"/>
                </a:solidFill>
              </a:rPr>
              <a:t> yang </a:t>
            </a:r>
            <a:r>
              <a:rPr lang="en-US" sz="2800" b="1" dirty="0" err="1">
                <a:solidFill>
                  <a:schemeClr val="tx1"/>
                </a:solidFill>
              </a:rPr>
              <a:t>dinyatakan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oleh</a:t>
            </a:r>
            <a:r>
              <a:rPr lang="en-US" sz="2800" b="1" dirty="0">
                <a:solidFill>
                  <a:schemeClr val="tx1"/>
                </a:solidFill>
              </a:rPr>
              <a:t> Tim </a:t>
            </a:r>
            <a:r>
              <a:rPr lang="en-US" sz="2800" b="1" dirty="0" err="1">
                <a:solidFill>
                  <a:schemeClr val="tx1"/>
                </a:solidFill>
              </a:rPr>
              <a:t>penguji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kesehatan</a:t>
            </a:r>
            <a:endParaRPr lang="en-US" sz="2800" b="1" dirty="0">
              <a:solidFill>
                <a:schemeClr val="tx1"/>
              </a:solidFill>
            </a:endParaRPr>
          </a:p>
          <a:p>
            <a:pPr marL="457200" indent="-457200" algn="just">
              <a:buAutoNum type="arabicPeriod" startAt="6"/>
            </a:pPr>
            <a:r>
              <a:rPr lang="en-US" sz="2800" b="1" dirty="0" err="1">
                <a:solidFill>
                  <a:schemeClr val="tx1"/>
                </a:solidFill>
              </a:rPr>
              <a:t>Diangkat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dalam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jabatan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struktural</a:t>
            </a:r>
            <a:endParaRPr lang="en-US" sz="2800" b="1" dirty="0">
              <a:solidFill>
                <a:srgbClr val="FF0000"/>
              </a:solidFill>
            </a:endParaRPr>
          </a:p>
          <a:p>
            <a:pPr marL="457200" indent="-457200" algn="just">
              <a:buAutoNum type="arabicPeriod" startAt="6"/>
            </a:pPr>
            <a:r>
              <a:rPr lang="en-US" sz="2800" b="1" dirty="0" err="1">
                <a:solidFill>
                  <a:schemeClr val="tx1"/>
                </a:solidFill>
              </a:rPr>
              <a:t>Adanya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kepentingan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dinas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4" name="Persegi Panjang: Sudut Lengkung 3">
            <a:extLst>
              <a:ext uri="{FF2B5EF4-FFF2-40B4-BE49-F238E27FC236}">
                <a16:creationId xmlns:a16="http://schemas.microsoft.com/office/drawing/2014/main" id="{B918184F-27CF-4DE9-A82B-7CA87A6C51C4}"/>
              </a:ext>
            </a:extLst>
          </p:cNvPr>
          <p:cNvSpPr/>
          <p:nvPr/>
        </p:nvSpPr>
        <p:spPr>
          <a:xfrm>
            <a:off x="6314458" y="687816"/>
            <a:ext cx="5654564" cy="5389420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WAJIB MELAKSANAKAN IKATAN DINAS PADA </a:t>
            </a:r>
            <a:r>
              <a:rPr lang="en-US" sz="3600" b="1" dirty="0">
                <a:solidFill>
                  <a:srgbClr val="FF0000"/>
                </a:solidFill>
              </a:rPr>
              <a:t>SATUAN KERJA </a:t>
            </a:r>
            <a:r>
              <a:rPr lang="en-US" sz="3600" b="1" dirty="0">
                <a:solidFill>
                  <a:schemeClr val="tx1"/>
                </a:solidFill>
              </a:rPr>
              <a:t>YANG MENUGASKANNYA SESUAI DENGAN KETENTUAN</a:t>
            </a:r>
            <a:endParaRPr lang="en-US" sz="4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638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9186" y="958339"/>
            <a:ext cx="11855668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49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id-ID" sz="1800" b="1" dirty="0"/>
              <a:t>PNS </a:t>
            </a:r>
            <a:r>
              <a:rPr lang="en-US" sz="1800" b="1" dirty="0"/>
              <a:t>P</a:t>
            </a:r>
            <a:r>
              <a:rPr lang="id-ID" sz="1800" b="1" dirty="0"/>
              <a:t>ELAJAR MERUPAKAN </a:t>
            </a:r>
            <a:r>
              <a:rPr lang="id-ID" sz="1800" b="1" dirty="0">
                <a:solidFill>
                  <a:srgbClr val="FF0000"/>
                </a:solidFill>
              </a:rPr>
              <a:t>TENAGA TERPILIH</a:t>
            </a:r>
            <a:r>
              <a:rPr lang="id-ID" sz="1800" b="1" dirty="0"/>
              <a:t>, OLEH SEBAB ITU SELAMA MELAKSANAKAN TUGAS BELAJAR PNS YANG BERSANGKUTAN HARUS DIBINA KENAIKAN PANGKATNYA</a:t>
            </a:r>
          </a:p>
          <a:p>
            <a:pPr algn="ctr" eaLnBrk="1" hangingPunct="1"/>
            <a:r>
              <a:rPr lang="id-ID" sz="1800" b="1" dirty="0"/>
              <a:t>( Penjelasan Pasal 6 ayat (1) huruf a, PP Nomor 12 Tahun 2002)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9186" y="2714626"/>
            <a:ext cx="5738648" cy="3785652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d-ID" sz="2400" b="1" dirty="0"/>
              <a:t>Diberikan kepada PNS yang melaksanakan </a:t>
            </a:r>
            <a:r>
              <a:rPr lang="id-ID" sz="2400" b="1" dirty="0" err="1"/>
              <a:t>tubel</a:t>
            </a:r>
            <a:r>
              <a:rPr lang="id-ID" sz="2400" b="1" dirty="0"/>
              <a:t> </a:t>
            </a:r>
            <a:r>
              <a:rPr lang="id-ID" sz="2400" b="1" dirty="0">
                <a:solidFill>
                  <a:srgbClr val="FF0000"/>
                </a:solidFill>
              </a:rPr>
              <a:t>DAN SEBELUMNYA TIDAK MENDUDUKI JABATAN STRUKTURAL</a:t>
            </a:r>
            <a:r>
              <a:rPr lang="id-ID" sz="2400" dirty="0">
                <a:solidFill>
                  <a:srgbClr val="FF0000"/>
                </a:solidFill>
              </a:rPr>
              <a:t> ATAU </a:t>
            </a:r>
            <a:r>
              <a:rPr lang="id-ID" sz="2400" b="1" dirty="0">
                <a:solidFill>
                  <a:srgbClr val="FF0000"/>
                </a:solidFill>
              </a:rPr>
              <a:t>JABATAN FUNGSIONAL TERTENTU</a:t>
            </a:r>
            <a:r>
              <a:rPr lang="id-ID" sz="2400" dirty="0">
                <a:solidFill>
                  <a:srgbClr val="FF0000"/>
                </a:solidFill>
              </a:rPr>
              <a:t>  </a:t>
            </a:r>
            <a:r>
              <a:rPr lang="id-ID" sz="2400" dirty="0"/>
              <a:t>( Ps 6 ayat 1 huruf a PP 12 Thn 2002), apabila  (Ps 7 PP 12 Tahun 2002):</a:t>
            </a:r>
          </a:p>
          <a:p>
            <a:pPr algn="just">
              <a:defRPr/>
            </a:pPr>
            <a:endParaRPr lang="id-ID" sz="2400" dirty="0"/>
          </a:p>
          <a:p>
            <a:pPr marL="342900" indent="-342900" algn="just">
              <a:buFontTx/>
              <a:buAutoNum type="alphaLcPeriod"/>
              <a:tabLst>
                <a:tab pos="354013" algn="l"/>
              </a:tabLst>
              <a:defRPr/>
            </a:pPr>
            <a:r>
              <a:rPr lang="id-ID" sz="2400" b="1" dirty="0"/>
              <a:t>&gt; telah </a:t>
            </a:r>
            <a:r>
              <a:rPr lang="id-ID" sz="2400" b="1" dirty="0">
                <a:solidFill>
                  <a:srgbClr val="FF0000"/>
                </a:solidFill>
              </a:rPr>
              <a:t>4 tahun d</a:t>
            </a:r>
            <a:r>
              <a:rPr lang="en-US" sz="2400" b="1" dirty="0">
                <a:solidFill>
                  <a:srgbClr val="FF0000"/>
                </a:solidFill>
              </a:rPr>
              <a:t>a</a:t>
            </a:r>
            <a:r>
              <a:rPr lang="id-ID" sz="2400" b="1" dirty="0">
                <a:solidFill>
                  <a:srgbClr val="FF0000"/>
                </a:solidFill>
              </a:rPr>
              <a:t>l</a:t>
            </a:r>
            <a:r>
              <a:rPr lang="en-US" sz="2400" b="1" dirty="0">
                <a:solidFill>
                  <a:srgbClr val="FF0000"/>
                </a:solidFill>
              </a:rPr>
              <a:t>a</a:t>
            </a:r>
            <a:r>
              <a:rPr lang="id-ID" sz="2400" b="1" dirty="0">
                <a:solidFill>
                  <a:srgbClr val="FF0000"/>
                </a:solidFill>
              </a:rPr>
              <a:t>m pangkat terakhir</a:t>
            </a:r>
            <a:r>
              <a:rPr lang="id-ID" sz="2400" b="1" dirty="0"/>
              <a:t>, dan</a:t>
            </a:r>
          </a:p>
          <a:p>
            <a:pPr marL="342900" indent="-342900" algn="just">
              <a:buFontTx/>
              <a:buAutoNum type="alphaLcPeriod"/>
              <a:tabLst>
                <a:tab pos="354013" algn="l"/>
              </a:tabLst>
              <a:defRPr/>
            </a:pPr>
            <a:r>
              <a:rPr lang="en-US" sz="2400" b="1" dirty="0"/>
              <a:t>P2KP</a:t>
            </a:r>
            <a:r>
              <a:rPr lang="id-ID" sz="2400" b="1" dirty="0"/>
              <a:t> &gt; baik d</a:t>
            </a:r>
            <a:r>
              <a:rPr lang="en-US" sz="2400" b="1" dirty="0"/>
              <a:t>a</a:t>
            </a:r>
            <a:r>
              <a:rPr lang="id-ID" sz="2400" b="1" dirty="0"/>
              <a:t>l</a:t>
            </a:r>
            <a:r>
              <a:rPr lang="en-US" sz="2400" b="1" dirty="0"/>
              <a:t>a</a:t>
            </a:r>
            <a:r>
              <a:rPr lang="id-ID" sz="2400" b="1" dirty="0"/>
              <a:t>m </a:t>
            </a:r>
            <a:r>
              <a:rPr lang="id-ID" sz="2400" b="1" dirty="0">
                <a:solidFill>
                  <a:srgbClr val="FF0000"/>
                </a:solidFill>
              </a:rPr>
              <a:t>2 tahun terakhir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0" y="2674441"/>
            <a:ext cx="5906814" cy="4154984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d-ID" sz="2400" b="1" dirty="0"/>
              <a:t>Diberikan kepada PNS  melaksanakan tugas belajar </a:t>
            </a:r>
            <a:r>
              <a:rPr lang="id-ID" sz="2400" b="1" dirty="0">
                <a:solidFill>
                  <a:srgbClr val="FF0000"/>
                </a:solidFill>
              </a:rPr>
              <a:t>DAN SEBELUMNYA MENDUDUKI JABATAN STRUKTURAL ATAU FUNGSIONAL TERTENTU </a:t>
            </a:r>
            <a:r>
              <a:rPr lang="id-ID" sz="2400" dirty="0"/>
              <a:t>(Ps 9 huruf g PP 12 Thn 2002).  </a:t>
            </a:r>
            <a:r>
              <a:rPr lang="id-ID" sz="2400" b="1" dirty="0"/>
              <a:t>KP tersebut diberikan dlm batas jenjang pangkat  yang ditentukan  dalam jabatan struktural atau fungsional tertentu yang terakhir didudukinya (Ps  19  ayat 3 PP 99 thn 2000), apabila :</a:t>
            </a:r>
          </a:p>
          <a:p>
            <a:pPr marL="342900" indent="-342900" algn="just">
              <a:buFontTx/>
              <a:buAutoNum type="alphaLcPeriod"/>
              <a:tabLst>
                <a:tab pos="354013" algn="l"/>
              </a:tabLst>
              <a:defRPr/>
            </a:pPr>
            <a:r>
              <a:rPr lang="id-ID" sz="2400" b="1" dirty="0"/>
              <a:t>&gt;  </a:t>
            </a:r>
            <a:r>
              <a:rPr lang="id-ID" sz="2400" b="1" dirty="0">
                <a:solidFill>
                  <a:srgbClr val="FF0000"/>
                </a:solidFill>
              </a:rPr>
              <a:t>4 tahun dalam pangkat terakhir</a:t>
            </a:r>
          </a:p>
          <a:p>
            <a:pPr marL="342900" indent="-342900" algn="just">
              <a:buFontTx/>
              <a:buAutoNum type="alphaLcPeriod"/>
              <a:tabLst>
                <a:tab pos="354013" algn="l"/>
              </a:tabLst>
              <a:defRPr/>
            </a:pPr>
            <a:r>
              <a:rPr lang="en-US" sz="2400" b="1" dirty="0"/>
              <a:t>P2KP</a:t>
            </a:r>
            <a:r>
              <a:rPr lang="id-ID" sz="2400" b="1" dirty="0"/>
              <a:t> &gt; baik d</a:t>
            </a:r>
            <a:r>
              <a:rPr lang="en-US" sz="2400" b="1" dirty="0"/>
              <a:t>a</a:t>
            </a:r>
            <a:r>
              <a:rPr lang="id-ID" sz="2400" b="1" dirty="0"/>
              <a:t>l</a:t>
            </a:r>
            <a:r>
              <a:rPr lang="en-US" sz="2400" b="1" dirty="0"/>
              <a:t>a</a:t>
            </a:r>
            <a:r>
              <a:rPr lang="id-ID" sz="2400" b="1" dirty="0"/>
              <a:t>m </a:t>
            </a:r>
            <a:r>
              <a:rPr lang="id-ID" sz="2400" b="1" dirty="0">
                <a:solidFill>
                  <a:srgbClr val="FF0000"/>
                </a:solidFill>
              </a:rPr>
              <a:t>2 tahun terakhir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8" name="Persegi Panjang: Sudut Lengkung 7">
            <a:extLst>
              <a:ext uri="{FF2B5EF4-FFF2-40B4-BE49-F238E27FC236}">
                <a16:creationId xmlns:a16="http://schemas.microsoft.com/office/drawing/2014/main" id="{E704DD0B-86D8-4C86-A2E9-885654D3F992}"/>
              </a:ext>
            </a:extLst>
          </p:cNvPr>
          <p:cNvSpPr/>
          <p:nvPr/>
        </p:nvSpPr>
        <p:spPr>
          <a:xfrm>
            <a:off x="6096000" y="2066232"/>
            <a:ext cx="5948854" cy="48293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KENAIKAN PANGKAT PILIHAN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Persegi Panjang: Sudut Lengkung 8">
            <a:extLst>
              <a:ext uri="{FF2B5EF4-FFF2-40B4-BE49-F238E27FC236}">
                <a16:creationId xmlns:a16="http://schemas.microsoft.com/office/drawing/2014/main" id="{212E5AC0-E6F8-4B31-A42E-32FD49C559A2}"/>
              </a:ext>
            </a:extLst>
          </p:cNvPr>
          <p:cNvSpPr/>
          <p:nvPr/>
        </p:nvSpPr>
        <p:spPr>
          <a:xfrm>
            <a:off x="189186" y="2066232"/>
            <a:ext cx="5738648" cy="529824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KENAIKAN PANGKAT REGULER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A10BFB2A-391E-4F5D-873C-B138E2DC4228}"/>
              </a:ext>
            </a:extLst>
          </p:cNvPr>
          <p:cNvSpPr/>
          <p:nvPr/>
        </p:nvSpPr>
        <p:spPr>
          <a:xfrm>
            <a:off x="704193" y="243952"/>
            <a:ext cx="10594428" cy="52982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KENAIKAN PANGKAT DALAM MASA DAN SELESAI TUGAS BELAJAR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72964" y="1342467"/>
            <a:ext cx="1123555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d-ID" sz="2800" b="1" dirty="0"/>
              <a:t>PNS  yang melaksanakan tugas belajar apabila </a:t>
            </a:r>
            <a:r>
              <a:rPr lang="id-ID" sz="2800" b="1" dirty="0">
                <a:solidFill>
                  <a:srgbClr val="FF0000"/>
                </a:solidFill>
              </a:rPr>
              <a:t>TELAH LULUS </a:t>
            </a:r>
            <a:r>
              <a:rPr lang="id-ID" sz="2800" b="1" dirty="0"/>
              <a:t>dan </a:t>
            </a:r>
            <a:r>
              <a:rPr lang="id-ID" sz="2800" b="1" dirty="0">
                <a:solidFill>
                  <a:srgbClr val="FF0000"/>
                </a:solidFill>
              </a:rPr>
              <a:t>MEMPEROLEH</a:t>
            </a:r>
            <a:r>
              <a:rPr lang="id-ID" sz="2800" b="1" dirty="0"/>
              <a:t>  (Ps  20  ayat (1) PP 12 Thn 2002) :</a:t>
            </a:r>
          </a:p>
          <a:p>
            <a:pPr algn="just">
              <a:defRPr/>
            </a:pPr>
            <a:r>
              <a:rPr lang="id-ID" sz="2800" b="1" dirty="0"/>
              <a:t>a.   s.d.  huruf c;</a:t>
            </a:r>
          </a:p>
          <a:p>
            <a:pPr marL="342900" indent="-342900" algn="just">
              <a:buFontTx/>
              <a:buAutoNum type="alphaLcPeriod" startAt="4"/>
              <a:tabLst>
                <a:tab pos="354013" algn="l"/>
              </a:tabLst>
              <a:defRPr/>
            </a:pPr>
            <a:r>
              <a:rPr lang="id-ID" sz="2800" b="1" dirty="0"/>
              <a:t>Ijazah dokter, ijazah apoteker, dan 	ijazah magister atau ijazah lain yang 	setara, dan masih berpangkat Penata Muda, golru III/a ke bawah dinaikan 	pangkatnya menjadi Penata Muda Tk.I, 	golru III/b</a:t>
            </a:r>
          </a:p>
          <a:p>
            <a:pPr marL="342900" indent="-342900" algn="just">
              <a:buFontTx/>
              <a:buAutoNum type="alphaLcPeriod" startAt="4"/>
              <a:tabLst>
                <a:tab pos="354013" algn="l"/>
              </a:tabLst>
              <a:defRPr/>
            </a:pPr>
            <a:r>
              <a:rPr lang="id-ID" sz="2800" b="1" dirty="0"/>
              <a:t>Ijazah doktor (S3) dan masih berpangkat Penata Muda Tk.I, golru III/b ke bawah, dinaikan pangkatnya menjadi Penata, golru III/c</a:t>
            </a:r>
          </a:p>
          <a:p>
            <a:pPr marL="342900" indent="-342900" algn="just">
              <a:tabLst>
                <a:tab pos="354013" algn="l"/>
              </a:tabLst>
              <a:defRPr/>
            </a:pPr>
            <a:endParaRPr lang="id-ID" sz="2800" b="1" dirty="0"/>
          </a:p>
          <a:p>
            <a:pPr algn="just">
              <a:defRPr/>
            </a:pPr>
            <a:r>
              <a:rPr lang="id-ID" sz="2800" b="1" dirty="0"/>
              <a:t>KP tersebut diberikan apabila (Pasal 20 ayat (2)) :</a:t>
            </a:r>
          </a:p>
          <a:p>
            <a:pPr marL="342900" indent="-342900" algn="just">
              <a:buFontTx/>
              <a:buAutoNum type="alphaLcPeriod"/>
              <a:tabLst>
                <a:tab pos="354013" algn="l"/>
              </a:tabLst>
              <a:defRPr/>
            </a:pPr>
            <a:r>
              <a:rPr lang="id-ID" sz="2800" b="1" dirty="0"/>
              <a:t>&gt; telah </a:t>
            </a:r>
            <a:r>
              <a:rPr lang="id-ID" sz="2800" b="1" dirty="0">
                <a:solidFill>
                  <a:srgbClr val="FF0000"/>
                </a:solidFill>
              </a:rPr>
              <a:t>1 tahun  d</a:t>
            </a:r>
            <a:r>
              <a:rPr lang="en-US" sz="2800" b="1" dirty="0">
                <a:solidFill>
                  <a:srgbClr val="FF0000"/>
                </a:solidFill>
              </a:rPr>
              <a:t>a</a:t>
            </a:r>
            <a:r>
              <a:rPr lang="id-ID" sz="2800" b="1" dirty="0">
                <a:solidFill>
                  <a:srgbClr val="FF0000"/>
                </a:solidFill>
              </a:rPr>
              <a:t>l</a:t>
            </a:r>
            <a:r>
              <a:rPr lang="en-US" sz="2800" b="1" dirty="0">
                <a:solidFill>
                  <a:srgbClr val="FF0000"/>
                </a:solidFill>
              </a:rPr>
              <a:t>a</a:t>
            </a:r>
            <a:r>
              <a:rPr lang="id-ID" sz="2800" b="1" dirty="0">
                <a:solidFill>
                  <a:srgbClr val="FF0000"/>
                </a:solidFill>
              </a:rPr>
              <a:t>m pangkat terakhir</a:t>
            </a:r>
          </a:p>
          <a:p>
            <a:pPr marL="342900" indent="-342900" algn="just">
              <a:buFontTx/>
              <a:buAutoNum type="alphaLcPeriod"/>
              <a:tabLst>
                <a:tab pos="354013" algn="l"/>
              </a:tabLst>
              <a:defRPr/>
            </a:pPr>
            <a:r>
              <a:rPr lang="en-US" sz="2800" b="1" dirty="0"/>
              <a:t>P2KP</a:t>
            </a:r>
            <a:r>
              <a:rPr lang="id-ID" sz="2800" b="1" dirty="0"/>
              <a:t> &gt; </a:t>
            </a:r>
            <a:r>
              <a:rPr lang="id-ID" sz="2800" b="1" dirty="0">
                <a:solidFill>
                  <a:srgbClr val="FF0000"/>
                </a:solidFill>
              </a:rPr>
              <a:t>baik untuk setiap unsur </a:t>
            </a:r>
            <a:r>
              <a:rPr lang="id-ID" sz="2800" b="1" dirty="0"/>
              <a:t>d</a:t>
            </a:r>
            <a:r>
              <a:rPr lang="en-US" sz="2800" b="1" dirty="0"/>
              <a:t>a</a:t>
            </a:r>
            <a:r>
              <a:rPr lang="id-ID" sz="2800" b="1" dirty="0"/>
              <a:t>l</a:t>
            </a:r>
            <a:r>
              <a:rPr lang="en-US" sz="2800" b="1" dirty="0"/>
              <a:t>a</a:t>
            </a:r>
            <a:r>
              <a:rPr lang="id-ID" sz="2800" b="1" dirty="0"/>
              <a:t>m 1 tahun terakhir.</a:t>
            </a:r>
            <a:endParaRPr lang="id-ID" b="1" dirty="0"/>
          </a:p>
        </p:txBody>
      </p:sp>
      <p:sp>
        <p:nvSpPr>
          <p:cNvPr id="4" name="Persegi Panjang: Sudut Lengkung 3">
            <a:extLst>
              <a:ext uri="{FF2B5EF4-FFF2-40B4-BE49-F238E27FC236}">
                <a16:creationId xmlns:a16="http://schemas.microsoft.com/office/drawing/2014/main" id="{AFCA11E1-26D9-40C5-A15F-4864DF86DC7C}"/>
              </a:ext>
            </a:extLst>
          </p:cNvPr>
          <p:cNvSpPr/>
          <p:nvPr/>
        </p:nvSpPr>
        <p:spPr>
          <a:xfrm>
            <a:off x="2795752" y="374937"/>
            <a:ext cx="6285186" cy="87579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KENAIKAN PANGKAT PILIHAN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rsegi Panjang: Sudut Lengkung 5">
            <a:extLst>
              <a:ext uri="{FF2B5EF4-FFF2-40B4-BE49-F238E27FC236}">
                <a16:creationId xmlns:a16="http://schemas.microsoft.com/office/drawing/2014/main" id="{41127681-091E-42C0-8C20-DFFED7130369}"/>
              </a:ext>
            </a:extLst>
          </p:cNvPr>
          <p:cNvSpPr/>
          <p:nvPr/>
        </p:nvSpPr>
        <p:spPr>
          <a:xfrm>
            <a:off x="816836" y="2286001"/>
            <a:ext cx="10920247" cy="338924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PERMENDIKNAS NO 48 TAHUN 2009 TENTANG PEDOMAN PEMBERIAN TUGAS BELAJAR BAGI PNS DI LINGKUNGAN DEPDIKNAS</a:t>
            </a:r>
            <a:endParaRPr lang="en-ID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Persegi Panjang: Sudut Lengkung 8">
            <a:extLst>
              <a:ext uri="{FF2B5EF4-FFF2-40B4-BE49-F238E27FC236}">
                <a16:creationId xmlns:a16="http://schemas.microsoft.com/office/drawing/2014/main" id="{FB16D99A-E8D2-4F5B-82F0-B3813A2D7B91}"/>
              </a:ext>
            </a:extLst>
          </p:cNvPr>
          <p:cNvSpPr/>
          <p:nvPr/>
        </p:nvSpPr>
        <p:spPr>
          <a:xfrm>
            <a:off x="816836" y="602028"/>
            <a:ext cx="10920247" cy="1177075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REFERENSI</a:t>
            </a:r>
            <a:endParaRPr lang="en-ID" sz="4800" b="1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12646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063" y="1765536"/>
            <a:ext cx="5960937" cy="4893647"/>
          </a:xfrm>
          <a:prstGeom prst="rect">
            <a:avLst/>
          </a:prstGeom>
          <a:noFill/>
          <a:ln w="34925">
            <a:solidFill>
              <a:schemeClr val="tx1">
                <a:alpha val="99000"/>
              </a:schemeClr>
            </a:solidFill>
          </a:ln>
        </p:spPr>
        <p:txBody>
          <a:bodyPr wrap="square" rtlCol="0">
            <a:spAutoFit/>
          </a:bodyPr>
          <a:lstStyle/>
          <a:p>
            <a:pPr marL="357188" indent="-357188" algn="just">
              <a:buFont typeface="Wingdings" charset="0"/>
              <a:buChar char="¢"/>
              <a:tabLst>
                <a:tab pos="357188" algn="l"/>
              </a:tabLst>
            </a:pPr>
            <a:r>
              <a:rPr lang="en-US" sz="2400" b="1" dirty="0">
                <a:ea typeface="Wingdings"/>
                <a:cs typeface="Wingdings"/>
                <a:sym typeface="Wingdings"/>
              </a:rPr>
              <a:t>PNS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Pelajar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wajib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mendapatkan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penilaian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prestasi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kerja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PNS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setiap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akhir</a:t>
            </a:r>
            <a:endParaRPr lang="en-US" sz="2400" b="1" dirty="0">
              <a:ea typeface="Wingdings"/>
              <a:cs typeface="Wingdings"/>
              <a:sym typeface="Wingdings"/>
            </a:endParaRPr>
          </a:p>
          <a:p>
            <a:pPr marL="357188" indent="-357188" algn="just">
              <a:buFont typeface="Wingdings" charset="0"/>
              <a:buChar char="¢"/>
              <a:tabLst>
                <a:tab pos="357188" algn="l"/>
              </a:tabLst>
            </a:pPr>
            <a:r>
              <a:rPr lang="en-US" sz="2400" b="1" dirty="0" err="1">
                <a:ea typeface="Wingdings"/>
                <a:cs typeface="Wingdings"/>
                <a:sym typeface="Wingdings"/>
              </a:rPr>
              <a:t>Penilaian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dilakukan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oleh </a:t>
            </a:r>
            <a:r>
              <a:rPr lang="en-US" sz="24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atasan</a:t>
            </a:r>
            <a:r>
              <a:rPr lang="en-US" sz="24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langsung</a:t>
            </a:r>
            <a:r>
              <a:rPr lang="en-US" sz="24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PNS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pelajar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yang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bersangkutan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pada unit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kerjanya</a:t>
            </a:r>
            <a:endParaRPr lang="en-US" sz="2400" b="1" dirty="0">
              <a:ea typeface="Wingdings"/>
              <a:cs typeface="Wingdings"/>
              <a:sym typeface="Wingdings"/>
            </a:endParaRPr>
          </a:p>
          <a:p>
            <a:pPr marL="357188" indent="-357188" algn="just">
              <a:buFont typeface="Wingdings" charset="0"/>
              <a:buChar char="¢"/>
              <a:tabLst>
                <a:tab pos="357188" algn="l"/>
              </a:tabLst>
            </a:pPr>
            <a:r>
              <a:rPr lang="en-US" sz="2400" b="1" dirty="0" err="1">
                <a:ea typeface="Wingdings"/>
                <a:cs typeface="Wingdings"/>
                <a:sym typeface="Wingdings"/>
              </a:rPr>
              <a:t>Penilaian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sasaran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kerja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pegawai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(SKP) PNS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Pelajar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diambil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dari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total </a:t>
            </a:r>
            <a:r>
              <a:rPr lang="en-US" sz="24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nilai</a:t>
            </a:r>
            <a:r>
              <a:rPr lang="en-US" sz="24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akademik</a:t>
            </a:r>
            <a:r>
              <a:rPr lang="en-US" sz="24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yang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diperoleh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dalam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tahun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yang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berjalan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dikalikan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dengan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60%. </a:t>
            </a:r>
          </a:p>
          <a:p>
            <a:pPr marL="814388" lvl="3" indent="-357188" algn="just" defTabSz="436563">
              <a:buFont typeface="+mj-lt"/>
              <a:buAutoNum type="arabicPeriod"/>
              <a:tabLst>
                <a:tab pos="357188" algn="l"/>
              </a:tabLst>
            </a:pPr>
            <a:r>
              <a:rPr lang="en-US" sz="2400" b="1" dirty="0">
                <a:ea typeface="Zapf Dingbats"/>
                <a:cs typeface="Zapf Dingbats"/>
                <a:sym typeface="Zapf Dingbats"/>
              </a:rPr>
              <a:t>PNS </a:t>
            </a:r>
            <a:r>
              <a:rPr lang="en-US" sz="2400" b="1" dirty="0" err="1">
                <a:ea typeface="Zapf Dingbats"/>
                <a:cs typeface="Zapf Dingbats"/>
                <a:sym typeface="Zapf Dingbats"/>
              </a:rPr>
              <a:t>Pelajar</a:t>
            </a:r>
            <a:r>
              <a:rPr lang="en-US" sz="2400" b="1" dirty="0">
                <a:ea typeface="Zapf Dingbats"/>
                <a:cs typeface="Zapf Dingbats"/>
                <a:sym typeface="Zapf Dingbats"/>
              </a:rPr>
              <a:t> </a:t>
            </a:r>
            <a:r>
              <a:rPr lang="en-US" sz="2400" b="1" dirty="0" err="1">
                <a:ea typeface="Zapf Dingbats"/>
                <a:cs typeface="Zapf Dingbats"/>
                <a:sym typeface="Zapf Dingbats"/>
              </a:rPr>
              <a:t>wajib</a:t>
            </a:r>
            <a:r>
              <a:rPr lang="en-US" sz="2400" b="1" dirty="0">
                <a:ea typeface="Zapf Dingbats"/>
                <a:cs typeface="Zapf Dingbats"/>
                <a:sym typeface="Zapf Dingbats"/>
              </a:rPr>
              <a:t> </a:t>
            </a:r>
            <a:r>
              <a:rPr lang="en-US" sz="2400" b="1" dirty="0" err="1">
                <a:ea typeface="Zapf Dingbats"/>
                <a:cs typeface="Zapf Dingbats"/>
                <a:sym typeface="Zapf Dingbats"/>
              </a:rPr>
              <a:t>berikan</a:t>
            </a:r>
            <a:r>
              <a:rPr lang="en-US" sz="2400" b="1" dirty="0">
                <a:ea typeface="Zapf Dingbats"/>
                <a:cs typeface="Zapf Dingbats"/>
                <a:sym typeface="Zapf Dingbats"/>
              </a:rPr>
              <a:t> </a:t>
            </a:r>
            <a:r>
              <a:rPr lang="en-US" sz="2400" b="1" dirty="0" err="1">
                <a:ea typeface="Zapf Dingbats"/>
                <a:cs typeface="Zapf Dingbats"/>
                <a:sym typeface="Zapf Dingbats"/>
              </a:rPr>
              <a:t>Kartu</a:t>
            </a:r>
            <a:r>
              <a:rPr lang="en-US" sz="2400" b="1" dirty="0">
                <a:ea typeface="Zapf Dingbats"/>
                <a:cs typeface="Zapf Dingbats"/>
                <a:sym typeface="Zapf Dingbats"/>
              </a:rPr>
              <a:t> </a:t>
            </a:r>
            <a:r>
              <a:rPr lang="en-US" sz="2400" b="1" dirty="0" err="1">
                <a:ea typeface="Zapf Dingbats"/>
                <a:cs typeface="Zapf Dingbats"/>
                <a:sym typeface="Zapf Dingbats"/>
              </a:rPr>
              <a:t>Rencana</a:t>
            </a:r>
            <a:r>
              <a:rPr lang="en-US" sz="2400" b="1" dirty="0">
                <a:ea typeface="Zapf Dingbats"/>
                <a:cs typeface="Zapf Dingbats"/>
                <a:sym typeface="Zapf Dingbats"/>
              </a:rPr>
              <a:t> </a:t>
            </a:r>
            <a:r>
              <a:rPr lang="en-US" sz="2400" b="1" dirty="0" err="1">
                <a:ea typeface="Zapf Dingbats"/>
                <a:cs typeface="Zapf Dingbats"/>
                <a:sym typeface="Zapf Dingbats"/>
              </a:rPr>
              <a:t>Studi</a:t>
            </a:r>
            <a:r>
              <a:rPr lang="en-US" sz="2400" b="1" dirty="0">
                <a:ea typeface="Zapf Dingbats"/>
                <a:cs typeface="Zapf Dingbats"/>
                <a:sym typeface="Zapf Dingbats"/>
              </a:rPr>
              <a:t> (KRS) dan </a:t>
            </a:r>
            <a:r>
              <a:rPr lang="en-US" sz="2400" b="1" dirty="0" err="1">
                <a:ea typeface="Zapf Dingbats"/>
                <a:cs typeface="Zapf Dingbats"/>
                <a:sym typeface="Zapf Dingbats"/>
              </a:rPr>
              <a:t>Kartu</a:t>
            </a:r>
            <a:r>
              <a:rPr lang="en-US" sz="2400" b="1" dirty="0">
                <a:ea typeface="Zapf Dingbats"/>
                <a:cs typeface="Zapf Dingbats"/>
                <a:sym typeface="Zapf Dingbats"/>
              </a:rPr>
              <a:t> Hasil </a:t>
            </a:r>
            <a:r>
              <a:rPr lang="en-US" sz="2400" b="1" dirty="0" err="1">
                <a:ea typeface="Zapf Dingbats"/>
                <a:cs typeface="Zapf Dingbats"/>
                <a:sym typeface="Zapf Dingbats"/>
              </a:rPr>
              <a:t>Studi</a:t>
            </a:r>
            <a:r>
              <a:rPr lang="en-US" sz="2400" b="1" dirty="0">
                <a:ea typeface="Zapf Dingbats"/>
                <a:cs typeface="Zapf Dingbats"/>
                <a:sym typeface="Zapf Dingbats"/>
              </a:rPr>
              <a:t> (KHS) </a:t>
            </a:r>
          </a:p>
          <a:p>
            <a:pPr marL="814388" lvl="3" indent="-357188" algn="just" defTabSz="436563">
              <a:buFont typeface="+mj-lt"/>
              <a:buAutoNum type="arabicPeriod"/>
              <a:tabLst>
                <a:tab pos="357188" algn="l"/>
              </a:tabLst>
            </a:pPr>
            <a:r>
              <a:rPr lang="en-US" sz="24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Transkrip</a:t>
            </a:r>
            <a:r>
              <a:rPr lang="en-US" sz="2400" b="1" dirty="0">
                <a:ea typeface="Zapf Dingbats"/>
                <a:cs typeface="Zapf Dingbats"/>
                <a:sym typeface="Zapf Dingbats"/>
              </a:rPr>
              <a:t> </a:t>
            </a:r>
            <a:r>
              <a:rPr lang="en-US" sz="2400" b="1" dirty="0" err="1">
                <a:ea typeface="Zapf Dingbats"/>
                <a:cs typeface="Zapf Dingbats"/>
                <a:sym typeface="Zapf Dingbats"/>
              </a:rPr>
              <a:t>nilai</a:t>
            </a:r>
            <a:r>
              <a:rPr lang="en-US" sz="2400" b="1" dirty="0">
                <a:ea typeface="Zapf Dingbats"/>
                <a:cs typeface="Zapf Dingbats"/>
                <a:sym typeface="Zapf Dingbats"/>
              </a:rPr>
              <a:t> </a:t>
            </a:r>
            <a:r>
              <a:rPr lang="en-US" sz="2400" b="1" dirty="0" err="1">
                <a:ea typeface="Zapf Dingbats"/>
                <a:cs typeface="Zapf Dingbats"/>
                <a:sym typeface="Zapf Dingbats"/>
              </a:rPr>
              <a:t>akademik</a:t>
            </a:r>
            <a:r>
              <a:rPr lang="en-US" b="1" dirty="0"/>
              <a:t>. </a:t>
            </a:r>
          </a:p>
        </p:txBody>
      </p:sp>
      <p:sp>
        <p:nvSpPr>
          <p:cNvPr id="6" name="Persegi Panjang: Sudut Lengkung 5">
            <a:extLst>
              <a:ext uri="{FF2B5EF4-FFF2-40B4-BE49-F238E27FC236}">
                <a16:creationId xmlns:a16="http://schemas.microsoft.com/office/drawing/2014/main" id="{FA6821BE-27A6-4D66-BDC0-5D4A588970C3}"/>
              </a:ext>
            </a:extLst>
          </p:cNvPr>
          <p:cNvSpPr/>
          <p:nvPr/>
        </p:nvSpPr>
        <p:spPr>
          <a:xfrm>
            <a:off x="2651091" y="121104"/>
            <a:ext cx="7062952" cy="63953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PENILAIAN KINERJA PNS PELAJAR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497D4504-87FC-4753-90D2-0B9A93A21BA9}"/>
              </a:ext>
            </a:extLst>
          </p:cNvPr>
          <p:cNvSpPr txBox="1"/>
          <p:nvPr/>
        </p:nvSpPr>
        <p:spPr>
          <a:xfrm>
            <a:off x="6307778" y="1765536"/>
            <a:ext cx="5749159" cy="4893647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 defTabSz="436563"/>
            <a:r>
              <a:rPr lang="en-US" sz="2400" b="1" dirty="0" err="1">
                <a:sym typeface="Wingdings"/>
              </a:rPr>
              <a:t>Penilaian</a:t>
            </a:r>
            <a:r>
              <a:rPr lang="en-US" sz="2400" b="1" dirty="0">
                <a:sym typeface="Wingdings"/>
              </a:rPr>
              <a:t> </a:t>
            </a:r>
            <a:r>
              <a:rPr lang="en-US" sz="2400" b="1" dirty="0" err="1">
                <a:sym typeface="Wingdings"/>
              </a:rPr>
              <a:t>Perilaku</a:t>
            </a:r>
            <a:r>
              <a:rPr lang="en-US" sz="2400" b="1" dirty="0">
                <a:sym typeface="Wingdings"/>
              </a:rPr>
              <a:t> </a:t>
            </a:r>
            <a:r>
              <a:rPr lang="en-US" sz="2400" b="1" dirty="0" err="1">
                <a:sym typeface="Wingdings"/>
              </a:rPr>
              <a:t>Kerja</a:t>
            </a:r>
            <a:r>
              <a:rPr lang="en-US" sz="2400" b="1" dirty="0">
                <a:sym typeface="Wingdings"/>
              </a:rPr>
              <a:t> (PKP) </a:t>
            </a:r>
            <a:r>
              <a:rPr lang="en-US" sz="2400" b="1" dirty="0" err="1">
                <a:sym typeface="Wingdings"/>
              </a:rPr>
              <a:t>dengan</a:t>
            </a:r>
            <a:r>
              <a:rPr lang="en-US" sz="2400" b="1" dirty="0">
                <a:sym typeface="Wingdings"/>
              </a:rPr>
              <a:t> </a:t>
            </a:r>
            <a:r>
              <a:rPr lang="en-US" sz="2400" b="1" dirty="0" err="1">
                <a:sym typeface="Wingdings"/>
              </a:rPr>
              <a:t>bobot</a:t>
            </a:r>
            <a:r>
              <a:rPr lang="en-US" sz="2400" b="1" dirty="0">
                <a:sym typeface="Wingdings"/>
              </a:rPr>
              <a:t> </a:t>
            </a:r>
            <a:r>
              <a:rPr lang="en-US" sz="2400" b="1" dirty="0" err="1">
                <a:sym typeface="Wingdings"/>
              </a:rPr>
              <a:t>nilai</a:t>
            </a:r>
            <a:r>
              <a:rPr lang="en-US" sz="2400" b="1" dirty="0">
                <a:sym typeface="Wingdings"/>
              </a:rPr>
              <a:t> </a:t>
            </a:r>
            <a:r>
              <a:rPr lang="en-US" sz="2400" b="1" dirty="0" err="1">
                <a:sym typeface="Wingdings"/>
              </a:rPr>
              <a:t>sebesar</a:t>
            </a:r>
            <a:r>
              <a:rPr lang="en-US" sz="2400" b="1" dirty="0">
                <a:sym typeface="Wingdings"/>
              </a:rPr>
              <a:t> 40% </a:t>
            </a:r>
            <a:r>
              <a:rPr lang="en-US" sz="2400" b="1" dirty="0" err="1">
                <a:sym typeface="Wingdings"/>
              </a:rPr>
              <a:t>dilakukan</a:t>
            </a:r>
            <a:r>
              <a:rPr lang="en-US" sz="2400" b="1" dirty="0">
                <a:sym typeface="Wingdings"/>
              </a:rPr>
              <a:t> oleh </a:t>
            </a:r>
            <a:r>
              <a:rPr lang="en-US" sz="2400" b="1" dirty="0" err="1">
                <a:sym typeface="Wingdings"/>
              </a:rPr>
              <a:t>atasan</a:t>
            </a:r>
            <a:r>
              <a:rPr lang="en-US" sz="2400" b="1" dirty="0">
                <a:sym typeface="Wingdings"/>
              </a:rPr>
              <a:t> </a:t>
            </a:r>
            <a:r>
              <a:rPr lang="en-US" sz="2400" b="1" dirty="0" err="1">
                <a:sym typeface="Wingdings"/>
              </a:rPr>
              <a:t>langsung</a:t>
            </a:r>
            <a:r>
              <a:rPr lang="en-US" sz="2400" b="1" dirty="0">
                <a:sym typeface="Wingdings"/>
              </a:rPr>
              <a:t> </a:t>
            </a:r>
            <a:r>
              <a:rPr lang="en-US" sz="2400" b="1" dirty="0" err="1">
                <a:sym typeface="Wingdings"/>
              </a:rPr>
              <a:t>berdasarkan</a:t>
            </a:r>
            <a:r>
              <a:rPr lang="en-US" sz="2400" b="1" dirty="0">
                <a:sym typeface="Wingdings"/>
              </a:rPr>
              <a:t> </a:t>
            </a:r>
            <a:r>
              <a:rPr lang="en-US" sz="2400" b="1" dirty="0" err="1">
                <a:sym typeface="Wingdings"/>
              </a:rPr>
              <a:t>laporan</a:t>
            </a:r>
            <a:r>
              <a:rPr lang="en-US" sz="2400" b="1" dirty="0">
                <a:sym typeface="Wingdings"/>
              </a:rPr>
              <a:t> </a:t>
            </a:r>
            <a:r>
              <a:rPr lang="en-US" sz="2400" b="1" dirty="0" err="1">
                <a:sym typeface="Wingdings"/>
              </a:rPr>
              <a:t>hasil</a:t>
            </a:r>
            <a:r>
              <a:rPr lang="en-US" sz="2400" b="1" dirty="0">
                <a:sym typeface="Wingdings"/>
              </a:rPr>
              <a:t> </a:t>
            </a:r>
            <a:r>
              <a:rPr lang="en-US" sz="2400" b="1" dirty="0" err="1">
                <a:sym typeface="Wingdings"/>
              </a:rPr>
              <a:t>penilaian</a:t>
            </a:r>
            <a:r>
              <a:rPr lang="en-US" sz="2400" b="1" dirty="0">
                <a:sym typeface="Wingdings"/>
              </a:rPr>
              <a:t> yang </a:t>
            </a:r>
            <a:r>
              <a:rPr lang="en-US" sz="2400" b="1" dirty="0" err="1">
                <a:sym typeface="Wingdings"/>
              </a:rPr>
              <a:t>diperoleh</a:t>
            </a:r>
            <a:r>
              <a:rPr lang="en-US" sz="2400" b="1" dirty="0">
                <a:sym typeface="Wingdings"/>
              </a:rPr>
              <a:t> </a:t>
            </a:r>
            <a:r>
              <a:rPr lang="en-US" sz="2400" b="1" dirty="0" err="1">
                <a:sym typeface="Wingdings"/>
              </a:rPr>
              <a:t>dari</a:t>
            </a:r>
            <a:r>
              <a:rPr lang="en-US" sz="2400" b="1" dirty="0">
                <a:sym typeface="Wingdings"/>
              </a:rPr>
              <a:t>:</a:t>
            </a:r>
          </a:p>
          <a:p>
            <a:pPr marL="452438" lvl="1" indent="-457200" algn="just" defTabSz="436563">
              <a:buFont typeface="+mj-lt"/>
              <a:buAutoNum type="arabicPeriod"/>
              <a:tabLst>
                <a:tab pos="1350963" algn="l"/>
              </a:tabLst>
            </a:pPr>
            <a:r>
              <a:rPr lang="en-US" sz="24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Pimpinan</a:t>
            </a:r>
            <a:r>
              <a:rPr lang="en-US" sz="24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perguruan</a:t>
            </a:r>
            <a:r>
              <a:rPr lang="en-US" sz="24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tinggi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penyelenggara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tugas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belajar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bagi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PNS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Pelajar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yang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melaksanakan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tugas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belajar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di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dalam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negeri</a:t>
            </a:r>
          </a:p>
          <a:p>
            <a:pPr marL="452438" lvl="1" indent="-457200" algn="just" defTabSz="436563">
              <a:buFont typeface="+mj-lt"/>
              <a:buAutoNum type="arabicPeriod"/>
              <a:tabLst>
                <a:tab pos="1350963" algn="l"/>
              </a:tabLst>
            </a:pPr>
            <a:r>
              <a:rPr lang="en-US" sz="24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Perwakilan</a:t>
            </a:r>
            <a:r>
              <a:rPr lang="en-US" sz="24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Republik</a:t>
            </a:r>
            <a:r>
              <a:rPr lang="en-US" sz="24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Indonesia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di negara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tempat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tugas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belajar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di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luar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negeri 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dilaksanakan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bagi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PNS yang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melaksanakan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tugas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belajar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di </a:t>
            </a:r>
            <a:r>
              <a:rPr lang="en-US" sz="2400" b="1" dirty="0" err="1">
                <a:ea typeface="Wingdings"/>
                <a:cs typeface="Wingdings"/>
                <a:sym typeface="Wingdings"/>
              </a:rPr>
              <a:t>luar</a:t>
            </a:r>
            <a:r>
              <a:rPr lang="en-US" sz="2400" b="1" dirty="0">
                <a:ea typeface="Wingdings"/>
                <a:cs typeface="Wingdings"/>
                <a:sym typeface="Wingdings"/>
              </a:rPr>
              <a:t> negeri</a:t>
            </a:r>
            <a:endParaRPr lang="en-US" b="1" dirty="0"/>
          </a:p>
        </p:txBody>
      </p:sp>
      <p:sp>
        <p:nvSpPr>
          <p:cNvPr id="8" name="Persegi Panjang: Sudut Lengkung 7">
            <a:extLst>
              <a:ext uri="{FF2B5EF4-FFF2-40B4-BE49-F238E27FC236}">
                <a16:creationId xmlns:a16="http://schemas.microsoft.com/office/drawing/2014/main" id="{6CBE12B7-A926-4FAE-8AD0-94F77EFE3C96}"/>
              </a:ext>
            </a:extLst>
          </p:cNvPr>
          <p:cNvSpPr/>
          <p:nvPr/>
        </p:nvSpPr>
        <p:spPr>
          <a:xfrm>
            <a:off x="135063" y="982750"/>
            <a:ext cx="5960937" cy="639538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SASARAN KINERJA (60%)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Persegi Panjang: Sudut Lengkung 8">
            <a:extLst>
              <a:ext uri="{FF2B5EF4-FFF2-40B4-BE49-F238E27FC236}">
                <a16:creationId xmlns:a16="http://schemas.microsoft.com/office/drawing/2014/main" id="{E75F3CB9-DC3A-4927-9C46-A49E33EAAB98}"/>
              </a:ext>
            </a:extLst>
          </p:cNvPr>
          <p:cNvSpPr/>
          <p:nvPr/>
        </p:nvSpPr>
        <p:spPr>
          <a:xfrm>
            <a:off x="6299380" y="982750"/>
            <a:ext cx="5749159" cy="6395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PERILAKU KERJA (40%)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4949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89267" y="1905506"/>
            <a:ext cx="6660547" cy="3046988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273050" indent="-273050" algn="just" eaLnBrk="1" hangingPunct="1">
              <a:buFont typeface="+mj-lt"/>
              <a:buAutoNum type="arabicPeriod"/>
            </a:pPr>
            <a:r>
              <a:rPr lang="id-ID" sz="2400" b="1" dirty="0">
                <a:latin typeface="+mn-lt"/>
                <a:cs typeface="Times New Roman" charset="0"/>
              </a:rPr>
              <a:t>membatalkan secara </a:t>
            </a:r>
            <a:r>
              <a:rPr lang="id-ID" sz="2400" b="1" dirty="0">
                <a:solidFill>
                  <a:srgbClr val="FF0000"/>
                </a:solidFill>
                <a:latin typeface="+mn-lt"/>
                <a:cs typeface="Times New Roman" charset="0"/>
              </a:rPr>
              <a:t>sepihak</a:t>
            </a:r>
            <a:r>
              <a:rPr lang="id-ID" sz="2400" b="1" dirty="0">
                <a:latin typeface="+mn-lt"/>
                <a:cs typeface="Times New Roman" charset="0"/>
              </a:rPr>
              <a:t> tugas belajar</a:t>
            </a:r>
            <a:r>
              <a:rPr lang="en-US" sz="2400" b="1" dirty="0">
                <a:latin typeface="+mn-lt"/>
                <a:cs typeface="Times New Roman" charset="0"/>
              </a:rPr>
              <a:t> </a:t>
            </a:r>
            <a:r>
              <a:rPr lang="id-ID" sz="2400" b="1" dirty="0" err="1">
                <a:latin typeface="+mn-lt"/>
                <a:cs typeface="Times New Roman" charset="0"/>
              </a:rPr>
              <a:t>yan</a:t>
            </a:r>
            <a:r>
              <a:rPr lang="en-US" sz="2400" b="1" dirty="0">
                <a:latin typeface="+mn-lt"/>
                <a:cs typeface="Times New Roman" charset="0"/>
              </a:rPr>
              <a:t>g </a:t>
            </a:r>
            <a:r>
              <a:rPr lang="id-ID" sz="2400" b="1" dirty="0">
                <a:latin typeface="+mn-lt"/>
                <a:cs typeface="Times New Roman" charset="0"/>
              </a:rPr>
              <a:t> telah diberikan</a:t>
            </a:r>
          </a:p>
          <a:p>
            <a:pPr marL="273050" indent="-273050" algn="just" eaLnBrk="1" hangingPunct="1">
              <a:buFont typeface="+mj-lt"/>
              <a:buAutoNum type="arabicPeriod"/>
            </a:pPr>
            <a:r>
              <a:rPr lang="id-ID" sz="2400" b="1" dirty="0">
                <a:latin typeface="+mn-lt"/>
                <a:cs typeface="Times New Roman" charset="0"/>
              </a:rPr>
              <a:t>membatalkan </a:t>
            </a:r>
            <a:r>
              <a:rPr lang="id-ID" sz="2400" b="1" dirty="0">
                <a:solidFill>
                  <a:srgbClr val="FF0000"/>
                </a:solidFill>
                <a:latin typeface="+mn-lt"/>
                <a:cs typeface="Times New Roman" charset="0"/>
              </a:rPr>
              <a:t>perjalanan pergi </a:t>
            </a:r>
            <a:r>
              <a:rPr lang="id-ID" sz="2400" b="1" dirty="0">
                <a:latin typeface="+mn-lt"/>
                <a:cs typeface="Times New Roman" charset="0"/>
              </a:rPr>
              <a:t>dan/atau</a:t>
            </a:r>
            <a:r>
              <a:rPr lang="en-US" sz="2400" b="1" dirty="0">
                <a:latin typeface="+mn-lt"/>
                <a:cs typeface="Times New Roman" charset="0"/>
              </a:rPr>
              <a:t> </a:t>
            </a:r>
            <a:r>
              <a:rPr lang="id-ID" sz="2400" b="1" dirty="0">
                <a:latin typeface="+mn-lt"/>
                <a:cs typeface="Times New Roman" charset="0"/>
              </a:rPr>
              <a:t>pulang ke</a:t>
            </a:r>
            <a:r>
              <a:rPr lang="en-US" sz="2400" b="1" dirty="0">
                <a:latin typeface="+mn-lt"/>
                <a:cs typeface="Times New Roman" charset="0"/>
              </a:rPr>
              <a:t> </a:t>
            </a:r>
            <a:r>
              <a:rPr lang="id-ID" sz="2400" b="1" dirty="0">
                <a:latin typeface="+mn-lt"/>
                <a:cs typeface="Times New Roman" charset="0"/>
              </a:rPr>
              <a:t> dan/atau dari tempat tugas belajar</a:t>
            </a:r>
          </a:p>
          <a:p>
            <a:pPr marL="273050" indent="-273050" algn="just" eaLnBrk="1" hangingPunct="1">
              <a:buFont typeface="+mj-lt"/>
              <a:buAutoNum type="arabicPeriod"/>
            </a:pPr>
            <a:r>
              <a:rPr lang="id-ID" sz="2400" b="1" dirty="0">
                <a:latin typeface="+mn-lt"/>
                <a:cs typeface="Times New Roman" charset="0"/>
              </a:rPr>
              <a:t>tidak mendapatkan </a:t>
            </a:r>
            <a:r>
              <a:rPr lang="id-ID" sz="2400" b="1" dirty="0">
                <a:solidFill>
                  <a:srgbClr val="FF0000"/>
                </a:solidFill>
                <a:latin typeface="+mn-lt"/>
                <a:cs typeface="Times New Roman" charset="0"/>
              </a:rPr>
              <a:t>hasil yang sewajarnya</a:t>
            </a:r>
            <a:r>
              <a:rPr lang="en-US" sz="2400" b="1" dirty="0">
                <a:solidFill>
                  <a:srgbClr val="FF0000"/>
                </a:solidFill>
                <a:latin typeface="+mn-lt"/>
                <a:cs typeface="Times New Roman" charset="0"/>
              </a:rPr>
              <a:t> </a:t>
            </a:r>
            <a:r>
              <a:rPr lang="id-ID" sz="2400" b="1" dirty="0">
                <a:latin typeface="+mn-lt"/>
                <a:cs typeface="Times New Roman" charset="0"/>
              </a:rPr>
              <a:t>dalam</a:t>
            </a:r>
            <a:r>
              <a:rPr lang="en-US" sz="2400" b="1" dirty="0">
                <a:latin typeface="+mn-lt"/>
                <a:cs typeface="Times New Roman" charset="0"/>
              </a:rPr>
              <a:t>  </a:t>
            </a:r>
            <a:r>
              <a:rPr lang="id-ID" sz="2400" b="1" dirty="0">
                <a:latin typeface="+mn-lt"/>
                <a:cs typeface="Times New Roman" charset="0"/>
              </a:rPr>
              <a:t> waktu yang telah ditentukan</a:t>
            </a:r>
          </a:p>
          <a:p>
            <a:pPr marL="273050" indent="-273050" algn="just" eaLnBrk="1" hangingPunct="1">
              <a:buFont typeface="+mj-lt"/>
              <a:buAutoNum type="arabicPeriod"/>
            </a:pPr>
            <a:r>
              <a:rPr lang="id-ID" sz="2400" b="1" dirty="0">
                <a:latin typeface="+mn-lt"/>
                <a:cs typeface="Times New Roman" charset="0"/>
              </a:rPr>
              <a:t>tidak melaksanakan </a:t>
            </a:r>
            <a:r>
              <a:rPr lang="id-ID" sz="2400" b="1" dirty="0">
                <a:solidFill>
                  <a:srgbClr val="FF0000"/>
                </a:solidFill>
                <a:latin typeface="+mn-lt"/>
                <a:cs typeface="Times New Roman" charset="0"/>
              </a:rPr>
              <a:t>ikatan dinas </a:t>
            </a:r>
            <a:r>
              <a:rPr lang="id-ID" sz="2400" b="1" dirty="0">
                <a:latin typeface="+mn-lt"/>
                <a:cs typeface="Times New Roman" charset="0"/>
              </a:rPr>
              <a:t>setelah</a:t>
            </a:r>
            <a:r>
              <a:rPr lang="en-US" sz="2400" b="1" dirty="0">
                <a:latin typeface="+mn-lt"/>
                <a:cs typeface="Times New Roman" charset="0"/>
              </a:rPr>
              <a:t> </a:t>
            </a:r>
            <a:r>
              <a:rPr lang="id-ID" sz="2400" b="1" dirty="0">
                <a:latin typeface="+mn-lt"/>
                <a:cs typeface="Times New Roman" charset="0"/>
              </a:rPr>
              <a:t>selesai</a:t>
            </a:r>
            <a:r>
              <a:rPr lang="en-US" sz="2400" b="1" dirty="0">
                <a:latin typeface="+mn-lt"/>
                <a:cs typeface="Times New Roman" charset="0"/>
              </a:rPr>
              <a:t> </a:t>
            </a:r>
            <a:r>
              <a:rPr lang="id-ID" sz="2400" b="1" dirty="0">
                <a:latin typeface="+mn-lt"/>
                <a:cs typeface="Times New Roman" charset="0"/>
              </a:rPr>
              <a:t> melaksanakan tugas belajar</a:t>
            </a:r>
            <a:endParaRPr lang="id-ID" sz="2400" b="1" dirty="0">
              <a:latin typeface="+mn-lt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957848" y="5692015"/>
            <a:ext cx="4957872" cy="1015663"/>
          </a:xfrm>
          <a:prstGeom prst="rect">
            <a:avLst/>
          </a:prstGeom>
          <a:noFill/>
          <a:ln w="349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d-ID" sz="2000" b="1" dirty="0"/>
              <a:t>PEMBAYARAN GANTI RUGI KEPADA NEGARA TIDAK MENGHAPUSKAN SANKSI PELANGARAN DISIPLIN PNS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45175" y="5087739"/>
            <a:ext cx="6697059" cy="1631216"/>
          </a:xfrm>
          <a:prstGeom prst="rect">
            <a:avLst/>
          </a:prstGeom>
          <a:noFill/>
          <a:ln w="349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d-ID" sz="2000" b="1" dirty="0"/>
              <a:t>PEMBAYARAN GANTI RUGI KEPADA NEGARA SIFATNYA SEGERA DAN PADA DASARNYA HARUS DIBAYAR TUNAI, OLEH KARENA ITU APABILA ADA KESEPAKATAN PENANGGUHAN PEMBAYARAN SECARA TUNAI MAKA DIKENAKAN BUNGA SEBESAR 6% PER-TAHUN</a:t>
            </a:r>
          </a:p>
        </p:txBody>
      </p:sp>
      <p:sp>
        <p:nvSpPr>
          <p:cNvPr id="20" name="Persegi Panjang: Sudut Lengkung 19">
            <a:extLst>
              <a:ext uri="{FF2B5EF4-FFF2-40B4-BE49-F238E27FC236}">
                <a16:creationId xmlns:a16="http://schemas.microsoft.com/office/drawing/2014/main" id="{69A5F908-E93A-47FF-9B69-21DAB63620BA}"/>
              </a:ext>
            </a:extLst>
          </p:cNvPr>
          <p:cNvSpPr/>
          <p:nvPr/>
        </p:nvSpPr>
        <p:spPr>
          <a:xfrm>
            <a:off x="3605048" y="286982"/>
            <a:ext cx="4803228" cy="76531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DUA JENIS SANKSI</a:t>
            </a:r>
            <a:endParaRPr lang="en-ID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16BED1BA-1A55-4429-9848-0C8E8DAFA804}"/>
              </a:ext>
            </a:extLst>
          </p:cNvPr>
          <p:cNvSpPr/>
          <p:nvPr/>
        </p:nvSpPr>
        <p:spPr>
          <a:xfrm>
            <a:off x="7052440" y="1902176"/>
            <a:ext cx="4918843" cy="3636776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Dikenakan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Sanksi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sesuai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pelanggaran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atas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kewajiban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larangan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PNS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berdasarkan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PP 53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Tahun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2010 </a:t>
            </a:r>
            <a:endParaRPr lang="en-ID" sz="32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Persegi Panjang: Sudut Lengkung 11">
            <a:extLst>
              <a:ext uri="{FF2B5EF4-FFF2-40B4-BE49-F238E27FC236}">
                <a16:creationId xmlns:a16="http://schemas.microsoft.com/office/drawing/2014/main" id="{7A6F3130-D28C-4282-8057-EC64829C3179}"/>
              </a:ext>
            </a:extLst>
          </p:cNvPr>
          <p:cNvSpPr/>
          <p:nvPr/>
        </p:nvSpPr>
        <p:spPr>
          <a:xfrm>
            <a:off x="208781" y="1208690"/>
            <a:ext cx="6621517" cy="561571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MEMBAYAR GANTI RUGI KE NEGARA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Persegi Panjang: Sudut Lengkung 12">
            <a:extLst>
              <a:ext uri="{FF2B5EF4-FFF2-40B4-BE49-F238E27FC236}">
                <a16:creationId xmlns:a16="http://schemas.microsoft.com/office/drawing/2014/main" id="{D04F0A33-669E-4F90-A04D-92159D73039A}"/>
              </a:ext>
            </a:extLst>
          </p:cNvPr>
          <p:cNvSpPr/>
          <p:nvPr/>
        </p:nvSpPr>
        <p:spPr>
          <a:xfrm>
            <a:off x="7064376" y="1205360"/>
            <a:ext cx="4918843" cy="561571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DISIPLIN PNS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0717" y="1849255"/>
            <a:ext cx="1175056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4513" indent="-544513" algn="just">
              <a:buFont typeface="Wingdings" panose="05000000000000000000" pitchFamily="2" charset="2"/>
              <a:buChar char="q"/>
              <a:tabLst>
                <a:tab pos="544513" algn="l"/>
              </a:tabLst>
            </a:pP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Selambat-lambatnya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15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hari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kerja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setelah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berakhirnya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tugas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belajar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, PNS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pelajar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harus</a:t>
            </a:r>
            <a:r>
              <a:rPr lang="en-US" sz="2800" b="1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segera</a:t>
            </a:r>
            <a:r>
              <a:rPr lang="en-US" sz="2800" b="1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melaporkan</a:t>
            </a:r>
            <a:r>
              <a:rPr lang="en-US" sz="2800" b="1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diri</a:t>
            </a:r>
            <a:r>
              <a:rPr lang="en-US" sz="2800" b="1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kepada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Mendikbud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untuk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diproses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kembali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pengaktifannya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ke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dalam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jabatan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PNS</a:t>
            </a:r>
          </a:p>
          <a:p>
            <a:pPr marL="342900" indent="-342900" algn="just">
              <a:buFont typeface="Wingdings" panose="05000000000000000000" pitchFamily="2" charset="2"/>
              <a:buChar char="q"/>
              <a:tabLst>
                <a:tab pos="544513" algn="l"/>
              </a:tabLst>
            </a:pPr>
            <a:endParaRPr lang="en-US" sz="2800" b="1" dirty="0">
              <a:solidFill>
                <a:srgbClr val="000000"/>
              </a:solidFill>
              <a:ea typeface="Zapf Dingbats"/>
              <a:cs typeface="Zapf Dingbats"/>
              <a:sym typeface="Zapf Dingbats"/>
            </a:endParaRPr>
          </a:p>
          <a:p>
            <a:pPr marL="544513" indent="-544513" algn="just">
              <a:buFont typeface="Wingdings" panose="05000000000000000000" pitchFamily="2" charset="2"/>
              <a:buChar char="q"/>
              <a:tabLst>
                <a:tab pos="544513" algn="l"/>
              </a:tabLst>
            </a:pP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Pengaktifan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kembali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ditetapkan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dengan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Kepmendikbud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oleh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pejabat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berwenang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atas</a:t>
            </a:r>
            <a:r>
              <a:rPr lang="en-US" sz="2800" b="1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usul</a:t>
            </a:r>
            <a:r>
              <a:rPr lang="en-US" sz="2800" b="1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pimpinan</a:t>
            </a:r>
            <a:r>
              <a:rPr lang="en-US" sz="2800" b="1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 unit </a:t>
            </a:r>
            <a:r>
              <a:rPr lang="en-US" sz="28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kerja</a:t>
            </a:r>
            <a:r>
              <a:rPr lang="en-US" sz="2800" b="1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sesuai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ketentuan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peraturan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perundang-undangan</a:t>
            </a:r>
            <a:endParaRPr lang="en-US" sz="2800" b="1" dirty="0">
              <a:solidFill>
                <a:srgbClr val="000000"/>
              </a:solidFill>
              <a:ea typeface="Zapf Dingbats"/>
              <a:cs typeface="Zapf Dingbats"/>
              <a:sym typeface="Zapf Dingbats"/>
            </a:endParaRPr>
          </a:p>
          <a:p>
            <a:pPr marL="544513" indent="-544513" algn="just">
              <a:buFont typeface="Wingdings" panose="05000000000000000000" pitchFamily="2" charset="2"/>
              <a:buChar char="q"/>
              <a:tabLst>
                <a:tab pos="544513" algn="l"/>
              </a:tabLst>
            </a:pPr>
            <a:endParaRPr lang="en-US" sz="2800" b="1" dirty="0">
              <a:solidFill>
                <a:srgbClr val="000000"/>
              </a:solidFill>
              <a:ea typeface="Zapf Dingbats"/>
              <a:cs typeface="Zapf Dingbats"/>
              <a:sym typeface="Zapf Dingbats"/>
            </a:endParaRPr>
          </a:p>
          <a:p>
            <a:pPr marL="544513" indent="-544513" algn="just">
              <a:buFont typeface="Wingdings" panose="05000000000000000000" pitchFamily="2" charset="2"/>
              <a:buChar char="q"/>
              <a:tabLst>
                <a:tab pos="544513" algn="l"/>
              </a:tabLst>
            </a:pP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Dengan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diaktifkannya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kembali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ke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dalam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jabatan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PNS, PNS yang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bersangkutan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menerima</a:t>
            </a:r>
            <a:r>
              <a:rPr lang="en-US" sz="2800" b="1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kembali</a:t>
            </a:r>
            <a:r>
              <a:rPr lang="en-US" sz="2800" b="1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hak-hak</a:t>
            </a:r>
            <a:r>
              <a:rPr lang="en-US" sz="2800" b="1" dirty="0">
                <a:solidFill>
                  <a:srgbClr val="FF0000"/>
                </a:solidFill>
                <a:ea typeface="Zapf Dingbats"/>
                <a:cs typeface="Zapf Dingbats"/>
                <a:sym typeface="Zapf Dingbats"/>
              </a:rPr>
              <a:t> 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yang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melekat</a:t>
            </a:r>
            <a:r>
              <a:rPr lang="en-US" sz="2800" b="1" dirty="0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 pada </a:t>
            </a:r>
            <a:r>
              <a:rPr lang="en-US" sz="2800" b="1" dirty="0" err="1">
                <a:solidFill>
                  <a:srgbClr val="000000"/>
                </a:solidFill>
                <a:ea typeface="Zapf Dingbats"/>
                <a:cs typeface="Zapf Dingbats"/>
                <a:sym typeface="Zapf Dingbats"/>
              </a:rPr>
              <a:t>jabatannya</a:t>
            </a:r>
            <a:endParaRPr lang="en-US" sz="2800" b="1" dirty="0">
              <a:solidFill>
                <a:srgbClr val="000000"/>
              </a:solidFill>
              <a:ea typeface="Zapf Dingbats"/>
              <a:cs typeface="Zapf Dingbats"/>
              <a:sym typeface="Zapf Dingbats"/>
            </a:endParaRPr>
          </a:p>
        </p:txBody>
      </p:sp>
      <p:sp>
        <p:nvSpPr>
          <p:cNvPr id="6" name="Persegi Panjang: Sudut Lengkung 5">
            <a:extLst>
              <a:ext uri="{FF2B5EF4-FFF2-40B4-BE49-F238E27FC236}">
                <a16:creationId xmlns:a16="http://schemas.microsoft.com/office/drawing/2014/main" id="{BC846976-4612-4ADB-904C-0AB2F59BC3FE}"/>
              </a:ext>
            </a:extLst>
          </p:cNvPr>
          <p:cNvSpPr/>
          <p:nvPr/>
        </p:nvSpPr>
        <p:spPr>
          <a:xfrm>
            <a:off x="3499944" y="449922"/>
            <a:ext cx="5381297" cy="89540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PENGAKTIFAN KEMBALI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42883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rsegi Panjang: Sudut Lengkung 4">
            <a:extLst>
              <a:ext uri="{FF2B5EF4-FFF2-40B4-BE49-F238E27FC236}">
                <a16:creationId xmlns:a16="http://schemas.microsoft.com/office/drawing/2014/main" id="{1E13D67E-5B12-430E-B3A6-3B51C3EAAECC}"/>
              </a:ext>
            </a:extLst>
          </p:cNvPr>
          <p:cNvSpPr/>
          <p:nvPr/>
        </p:nvSpPr>
        <p:spPr>
          <a:xfrm>
            <a:off x="635876" y="1711707"/>
            <a:ext cx="10920247" cy="343458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IZIN BELAJAR BAGI PNS                      DI LINGKUNGAN KEMENTERIAN PENDIDIKAN DAN KEBUDAYAAN</a:t>
            </a:r>
            <a:endParaRPr lang="en-ID" sz="5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40135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1454573"/>
            <a:ext cx="5192110" cy="5080759"/>
          </a:xfrm>
          <a:prstGeom prst="rect">
            <a:avLst/>
          </a:prstGeom>
          <a:noFill/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 algn="just">
              <a:buAutoNum type="arabicPeriod"/>
            </a:pPr>
            <a:r>
              <a:rPr lang="en-US" sz="2000" b="1" dirty="0">
                <a:solidFill>
                  <a:schemeClr val="tx1"/>
                </a:solidFill>
              </a:rPr>
              <a:t>IZIN YANG DIBERIKAN OLEH PEJABAT YANG BERWENANG</a:t>
            </a:r>
          </a:p>
          <a:p>
            <a:pPr marL="273050" indent="-273050" algn="just">
              <a:buAutoNum type="arabicPeriod"/>
            </a:pPr>
            <a:endParaRPr lang="en-US" sz="2000" b="1" dirty="0">
              <a:solidFill>
                <a:schemeClr val="tx1"/>
              </a:solidFill>
            </a:endParaRPr>
          </a:p>
          <a:p>
            <a:pPr marL="273050" indent="-273050" algn="just">
              <a:buAutoNum type="arabicPeriod"/>
            </a:pPr>
            <a:r>
              <a:rPr lang="en-US" sz="2000" b="1" dirty="0">
                <a:solidFill>
                  <a:schemeClr val="tx1"/>
                </a:solidFill>
              </a:rPr>
              <a:t>UNTUK MELANJUTKAN PENDIDIKAN KE JENJANG YANG LEBIH TINGGI ATAU YANG SETARA</a:t>
            </a:r>
          </a:p>
          <a:p>
            <a:pPr marL="273050" indent="-273050" algn="just">
              <a:buAutoNum type="arabicPeriod"/>
            </a:pPr>
            <a:endParaRPr lang="en-US" sz="2000" b="1" dirty="0">
              <a:solidFill>
                <a:schemeClr val="tx1"/>
              </a:solidFill>
            </a:endParaRPr>
          </a:p>
          <a:p>
            <a:pPr marL="273050" indent="-273050" algn="just">
              <a:buAutoNum type="arabicPeriod"/>
            </a:pPr>
            <a:r>
              <a:rPr lang="en-US" sz="2000" b="1" dirty="0">
                <a:solidFill>
                  <a:srgbClr val="FF0000"/>
                </a:solidFill>
              </a:rPr>
              <a:t>DI DALAM NEGERI</a:t>
            </a:r>
          </a:p>
          <a:p>
            <a:pPr marL="273050" indent="-273050" algn="just">
              <a:buAutoNum type="arabicPeriod"/>
            </a:pPr>
            <a:endParaRPr lang="en-US" sz="2000" b="1" dirty="0">
              <a:solidFill>
                <a:schemeClr val="tx1"/>
              </a:solidFill>
            </a:endParaRPr>
          </a:p>
          <a:p>
            <a:pPr marL="273050" indent="-273050" algn="just">
              <a:buAutoNum type="arabicPeriod"/>
            </a:pP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ATAS BIAYA SENDIRI</a:t>
            </a:r>
          </a:p>
          <a:p>
            <a:pPr marL="273050" indent="-273050" algn="just">
              <a:buAutoNum type="arabicPeriod"/>
            </a:pPr>
            <a:endParaRPr lang="en-US" sz="2000" b="1" dirty="0">
              <a:solidFill>
                <a:schemeClr val="tx1"/>
              </a:solidFill>
            </a:endParaRPr>
          </a:p>
          <a:p>
            <a:pPr marL="273050" indent="-273050" algn="just">
              <a:buAutoNum type="arabicPeriod"/>
            </a:pPr>
            <a:r>
              <a:rPr lang="en-US" sz="2000" b="1" dirty="0">
                <a:solidFill>
                  <a:schemeClr val="tx1"/>
                </a:solidFill>
              </a:rPr>
              <a:t>DENGAN TIDAK MENINGGALKAN TUGAS SEHARI-HARI SEBAGAI PNS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797416" y="1454573"/>
            <a:ext cx="6089784" cy="1688020"/>
          </a:xfrm>
          <a:prstGeom prst="roundRect">
            <a:avLst/>
          </a:prstGeom>
          <a:noFill/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err="1">
                <a:solidFill>
                  <a:srgbClr val="000000"/>
                </a:solidFill>
              </a:rPr>
              <a:t>Pejabat</a:t>
            </a:r>
            <a:r>
              <a:rPr lang="en-US" sz="2400" b="1" dirty="0">
                <a:solidFill>
                  <a:srgbClr val="000000"/>
                </a:solidFill>
              </a:rPr>
              <a:t> yang </a:t>
            </a:r>
            <a:r>
              <a:rPr lang="en-US" sz="2400" b="1" dirty="0" err="1">
                <a:solidFill>
                  <a:srgbClr val="000000"/>
                </a:solidFill>
              </a:rPr>
              <a:t>berwenang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memberikan</a:t>
            </a:r>
            <a:r>
              <a:rPr lang="en-US" sz="2400" b="1" dirty="0">
                <a:solidFill>
                  <a:srgbClr val="000000"/>
                </a:solidFill>
              </a:rPr>
              <a:t> IZIN  </a:t>
            </a:r>
            <a:r>
              <a:rPr lang="en-US" sz="2400" b="1" dirty="0" err="1">
                <a:solidFill>
                  <a:srgbClr val="000000"/>
                </a:solidFill>
              </a:rPr>
              <a:t>menetapkan</a:t>
            </a:r>
            <a:r>
              <a:rPr lang="en-US" sz="2400" b="1" dirty="0">
                <a:solidFill>
                  <a:srgbClr val="000000"/>
                </a:solidFill>
              </a:rPr>
              <a:t> IZIN </a:t>
            </a:r>
            <a:r>
              <a:rPr lang="en-US" sz="2400" b="1" dirty="0" err="1">
                <a:solidFill>
                  <a:srgbClr val="000000"/>
                </a:solidFill>
              </a:rPr>
              <a:t>tersebut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dalam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suatu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Surat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Keputusan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Menteri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Pendidikan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dan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Kebudayaan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797416" y="3268334"/>
            <a:ext cx="6089784" cy="3266997"/>
          </a:xfrm>
          <a:prstGeom prst="roundRect">
            <a:avLst/>
          </a:prstGeom>
          <a:noFill/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err="1">
                <a:solidFill>
                  <a:srgbClr val="FF0000"/>
                </a:solidFill>
              </a:rPr>
              <a:t>Pejabat</a:t>
            </a:r>
            <a:r>
              <a:rPr lang="en-US" sz="2400" b="1" dirty="0">
                <a:solidFill>
                  <a:srgbClr val="FF0000"/>
                </a:solidFill>
              </a:rPr>
              <a:t> yang </a:t>
            </a:r>
            <a:r>
              <a:rPr lang="en-US" sz="2400" b="1" dirty="0" err="1">
                <a:solidFill>
                  <a:srgbClr val="FF0000"/>
                </a:solidFill>
              </a:rPr>
              <a:t>berwenang</a:t>
            </a:r>
            <a:r>
              <a:rPr lang="en-US" sz="2400" b="1" dirty="0">
                <a:solidFill>
                  <a:schemeClr val="tx1"/>
                </a:solidFill>
              </a:rPr>
              <a:t>:</a:t>
            </a:r>
          </a:p>
          <a:p>
            <a:pPr marL="442913" indent="-442913" algn="just">
              <a:buAutoNum type="arabicPeriod"/>
            </a:pPr>
            <a:r>
              <a:rPr lang="en-US" sz="2400" b="1" dirty="0" err="1">
                <a:solidFill>
                  <a:srgbClr val="FF0000"/>
                </a:solidFill>
              </a:rPr>
              <a:t>Sekretaris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Jenderal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untuk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gol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ruang</a:t>
            </a:r>
            <a:r>
              <a:rPr lang="en-US" sz="2400" b="1" dirty="0">
                <a:solidFill>
                  <a:schemeClr val="tx1"/>
                </a:solidFill>
              </a:rPr>
              <a:t> IV/e </a:t>
            </a:r>
            <a:r>
              <a:rPr lang="en-US" sz="2400" b="1" dirty="0" err="1">
                <a:solidFill>
                  <a:schemeClr val="tx1"/>
                </a:solidFill>
              </a:rPr>
              <a:t>ke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bawah</a:t>
            </a:r>
            <a:endParaRPr lang="en-US" sz="2400" b="1" dirty="0">
              <a:solidFill>
                <a:schemeClr val="tx1"/>
              </a:solidFill>
            </a:endParaRPr>
          </a:p>
          <a:p>
            <a:pPr marL="442913" indent="-442913" algn="just">
              <a:buAutoNum type="arabicPeriod"/>
            </a:pPr>
            <a:r>
              <a:rPr lang="en-US" sz="2400" b="1" dirty="0" err="1">
                <a:solidFill>
                  <a:srgbClr val="FF0000"/>
                </a:solidFill>
              </a:rPr>
              <a:t>Kepala</a:t>
            </a:r>
            <a:r>
              <a:rPr lang="en-US" sz="2400" b="1" dirty="0">
                <a:solidFill>
                  <a:srgbClr val="FF0000"/>
                </a:solidFill>
              </a:rPr>
              <a:t> Biro SDM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Sekretaris</a:t>
            </a:r>
            <a:r>
              <a:rPr lang="en-US" sz="2400" b="1" dirty="0">
                <a:solidFill>
                  <a:srgbClr val="FF0000"/>
                </a:solidFill>
              </a:rPr>
              <a:t> Unit Utama, Wakil </a:t>
            </a:r>
            <a:r>
              <a:rPr lang="en-US" sz="2400" b="1" dirty="0" err="1">
                <a:solidFill>
                  <a:srgbClr val="FF0000"/>
                </a:solidFill>
              </a:rPr>
              <a:t>Rektor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untuk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gol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ruang</a:t>
            </a:r>
            <a:r>
              <a:rPr lang="en-US" sz="2400" b="1" dirty="0">
                <a:solidFill>
                  <a:schemeClr val="tx1"/>
                </a:solidFill>
              </a:rPr>
              <a:t> IV/c </a:t>
            </a:r>
            <a:r>
              <a:rPr lang="en-US" sz="2400" b="1" dirty="0" err="1">
                <a:solidFill>
                  <a:schemeClr val="tx1"/>
                </a:solidFill>
              </a:rPr>
              <a:t>kebawah</a:t>
            </a:r>
            <a:endParaRPr lang="en-US" sz="2400" b="1" dirty="0">
              <a:solidFill>
                <a:schemeClr val="tx1"/>
              </a:solidFill>
            </a:endParaRPr>
          </a:p>
          <a:p>
            <a:pPr marL="442913" indent="-442913" algn="just">
              <a:buAutoNum type="arabicPeriod"/>
            </a:pPr>
            <a:r>
              <a:rPr lang="en-US" sz="2400" b="1" dirty="0" err="1">
                <a:solidFill>
                  <a:srgbClr val="FF0000"/>
                </a:solidFill>
              </a:rPr>
              <a:t>Direktur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Politeknik</a:t>
            </a:r>
            <a:r>
              <a:rPr lang="en-US" sz="2400" b="1" dirty="0">
                <a:solidFill>
                  <a:srgbClr val="FF0000"/>
                </a:solidFill>
              </a:rPr>
              <a:t>, </a:t>
            </a:r>
            <a:r>
              <a:rPr lang="en-US" sz="2400" b="1" dirty="0" err="1">
                <a:solidFill>
                  <a:srgbClr val="FF0000"/>
                </a:solidFill>
              </a:rPr>
              <a:t>Sekretaris</a:t>
            </a:r>
            <a:r>
              <a:rPr lang="en-US" sz="2400" b="1" dirty="0">
                <a:solidFill>
                  <a:srgbClr val="FF0000"/>
                </a:solidFill>
              </a:rPr>
              <a:t> LL </a:t>
            </a:r>
            <a:r>
              <a:rPr lang="en-US" sz="2400" b="1" dirty="0" err="1">
                <a:solidFill>
                  <a:srgbClr val="FF0000"/>
                </a:solidFill>
              </a:rPr>
              <a:t>Dikti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untuk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gol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ruang</a:t>
            </a:r>
            <a:r>
              <a:rPr lang="en-US" sz="2400" b="1" dirty="0">
                <a:solidFill>
                  <a:schemeClr val="tx1"/>
                </a:solidFill>
              </a:rPr>
              <a:t> IV/b </a:t>
            </a:r>
            <a:r>
              <a:rPr lang="en-US" sz="2400" b="1" dirty="0" err="1">
                <a:solidFill>
                  <a:schemeClr val="tx1"/>
                </a:solidFill>
              </a:rPr>
              <a:t>ke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bawah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8" name="Persegi Panjang: Sudut Lengkung 7">
            <a:extLst>
              <a:ext uri="{FF2B5EF4-FFF2-40B4-BE49-F238E27FC236}">
                <a16:creationId xmlns:a16="http://schemas.microsoft.com/office/drawing/2014/main" id="{57CBE836-9EF0-4E0C-BD81-E725E95C790C}"/>
              </a:ext>
            </a:extLst>
          </p:cNvPr>
          <p:cNvSpPr/>
          <p:nvPr/>
        </p:nvSpPr>
        <p:spPr>
          <a:xfrm>
            <a:off x="4109545" y="247725"/>
            <a:ext cx="3878317" cy="89790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IZIN BELAJAR</a:t>
            </a:r>
            <a:endParaRPr lang="en-ID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83357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01811" y="403115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2248" y="1136906"/>
            <a:ext cx="1168750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Biaya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pendidikan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fasilitas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penunjang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lainnya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ditanggung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oleh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PNS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bersangkutan</a:t>
            </a: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/>
            </a:pPr>
            <a:endParaRPr lang="en-US" sz="14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Tidak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meninggalkan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kedinasan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dan/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atau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pekerjaan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sehari-hari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,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sesuai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kewajiban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PNS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untuk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mematuhi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jam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kerja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minimal 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7,5 jam per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hari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atau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37,5 jam per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minggu</a:t>
            </a: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/>
            </a:pPr>
            <a:endParaRPr lang="en-US" sz="14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Tidak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menuntut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kenaikan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pangkat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penyesuaian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ijazah (Civil Effect)</a:t>
            </a:r>
          </a:p>
          <a:p>
            <a:pPr marL="457200" indent="-457200" algn="just">
              <a:buFont typeface="+mj-lt"/>
              <a:buAutoNum type="arabicPeriod"/>
            </a:pPr>
            <a:endParaRPr lang="en-US" sz="14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Penilaian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prestasi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kerja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PNS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dalam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2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tahun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terakhir</a:t>
            </a:r>
            <a:r>
              <a:rPr lang="en-US" sz="2800" b="1" dirty="0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sekurang-kurangnya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bernilai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baik</a:t>
            </a: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/>
            </a:pPr>
            <a:endParaRPr lang="en-US" sz="14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Mendapat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rekomendasi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dari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atasan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langsung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mengenai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bidang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studi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akan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ditempuh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sesuai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dengan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28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pekerjaannya</a:t>
            </a:r>
            <a:endParaRPr lang="en-US" sz="28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442913" indent="-442913">
              <a:buFont typeface="Wingdings" charset="0"/>
              <a:buChar char="þ"/>
            </a:pP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Persegi Panjang: Sudut Lengkung 6">
            <a:extLst>
              <a:ext uri="{FF2B5EF4-FFF2-40B4-BE49-F238E27FC236}">
                <a16:creationId xmlns:a16="http://schemas.microsoft.com/office/drawing/2014/main" id="{6AADD97E-A4DF-4DB8-AC96-46CB920643C9}"/>
              </a:ext>
            </a:extLst>
          </p:cNvPr>
          <p:cNvSpPr/>
          <p:nvPr/>
        </p:nvSpPr>
        <p:spPr>
          <a:xfrm>
            <a:off x="1776248" y="247725"/>
            <a:ext cx="8923283" cy="68769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PERSYARATAN PENERBITAN IZIN BELAJAR</a:t>
            </a:r>
            <a:endParaRPr lang="en-ID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41541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ersegi Panjang: Sudut Lengkung 18">
            <a:extLst>
              <a:ext uri="{FF2B5EF4-FFF2-40B4-BE49-F238E27FC236}">
                <a16:creationId xmlns:a16="http://schemas.microsoft.com/office/drawing/2014/main" id="{BE8D1725-AE1A-47DA-B09A-8DC125C18239}"/>
              </a:ext>
            </a:extLst>
          </p:cNvPr>
          <p:cNvSpPr/>
          <p:nvPr/>
        </p:nvSpPr>
        <p:spPr>
          <a:xfrm>
            <a:off x="304176" y="1418620"/>
            <a:ext cx="5705391" cy="914580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 TINGGI  DALAM NEGERI</a:t>
            </a:r>
            <a:endParaRPr lang="en-ID" sz="2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Persegi Panjang: Sudut Lengkung 20">
            <a:extLst>
              <a:ext uri="{FF2B5EF4-FFF2-40B4-BE49-F238E27FC236}">
                <a16:creationId xmlns:a16="http://schemas.microsoft.com/office/drawing/2014/main" id="{E848A398-5AC8-40F5-A714-761A73DF2F4F}"/>
              </a:ext>
            </a:extLst>
          </p:cNvPr>
          <p:cNvSpPr/>
          <p:nvPr/>
        </p:nvSpPr>
        <p:spPr>
          <a:xfrm>
            <a:off x="319936" y="2587458"/>
            <a:ext cx="5673872" cy="914580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7188" indent="-357188" algn="just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Tinggi yang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diselenggarakan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pemerintah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Persegi Panjang: Sudut Lengkung 21">
            <a:extLst>
              <a:ext uri="{FF2B5EF4-FFF2-40B4-BE49-F238E27FC236}">
                <a16:creationId xmlns:a16="http://schemas.microsoft.com/office/drawing/2014/main" id="{18E2E6C5-4FD6-4991-9D8D-898F5D97C2F2}"/>
              </a:ext>
            </a:extLst>
          </p:cNvPr>
          <p:cNvSpPr/>
          <p:nvPr/>
        </p:nvSpPr>
        <p:spPr>
          <a:xfrm>
            <a:off x="354723" y="3701679"/>
            <a:ext cx="5673872" cy="613209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Tinggi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Kedinasan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Persegi Panjang: Sudut Lengkung 22">
            <a:extLst>
              <a:ext uri="{FF2B5EF4-FFF2-40B4-BE49-F238E27FC236}">
                <a16:creationId xmlns:a16="http://schemas.microsoft.com/office/drawing/2014/main" id="{67F21767-E64D-4ED3-865B-01E534500535}"/>
              </a:ext>
            </a:extLst>
          </p:cNvPr>
          <p:cNvSpPr/>
          <p:nvPr/>
        </p:nvSpPr>
        <p:spPr>
          <a:xfrm>
            <a:off x="285149" y="4514529"/>
            <a:ext cx="5743446" cy="1813872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7188" indent="-357188" algn="just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Tinggi yang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diselenggarakan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masyarakat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minimal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terakreditasi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 (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BAIK SEKALI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baik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institusi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maupun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program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studinya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Persegi Panjang: Sudut Lengkung 23">
            <a:extLst>
              <a:ext uri="{FF2B5EF4-FFF2-40B4-BE49-F238E27FC236}">
                <a16:creationId xmlns:a16="http://schemas.microsoft.com/office/drawing/2014/main" id="{A8175AF9-6FB8-44EC-863F-AABE42C65871}"/>
              </a:ext>
            </a:extLst>
          </p:cNvPr>
          <p:cNvSpPr/>
          <p:nvPr/>
        </p:nvSpPr>
        <p:spPr>
          <a:xfrm>
            <a:off x="6222884" y="1418619"/>
            <a:ext cx="5673872" cy="4998783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Apabila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terdapat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PNS yang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melaksanakan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Izin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pada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tinggi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memenuhi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persyaratan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maka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diproses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penerbitan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SK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Izin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Belajarnya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Persegi Panjang: Sudut Lengkung 24">
            <a:extLst>
              <a:ext uri="{FF2B5EF4-FFF2-40B4-BE49-F238E27FC236}">
                <a16:creationId xmlns:a16="http://schemas.microsoft.com/office/drawing/2014/main" id="{ABF1EA84-B065-4D57-A221-56ABF63BE9A0}"/>
              </a:ext>
            </a:extLst>
          </p:cNvPr>
          <p:cNvSpPr/>
          <p:nvPr/>
        </p:nvSpPr>
        <p:spPr>
          <a:xfrm>
            <a:off x="2501462" y="205186"/>
            <a:ext cx="7451835" cy="9145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PENYELENGGARA IJIN BELAJAR</a:t>
            </a:r>
            <a:endParaRPr lang="en-ID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38403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0540" y="2311203"/>
            <a:ext cx="1117249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err="1">
                <a:solidFill>
                  <a:srgbClr val="000000"/>
                </a:solidFill>
              </a:rPr>
              <a:t>Izin</a:t>
            </a:r>
            <a:r>
              <a:rPr lang="en-US" sz="3200" b="1" dirty="0">
                <a:solidFill>
                  <a:srgbClr val="000000"/>
                </a:solidFill>
              </a:rPr>
              <a:t> </a:t>
            </a:r>
            <a:r>
              <a:rPr lang="en-US" sz="3200" b="1" dirty="0" err="1">
                <a:solidFill>
                  <a:srgbClr val="000000"/>
                </a:solidFill>
              </a:rPr>
              <a:t>Belajar</a:t>
            </a:r>
            <a:r>
              <a:rPr lang="en-US" sz="3200" b="1" dirty="0">
                <a:solidFill>
                  <a:srgbClr val="000000"/>
                </a:solidFill>
              </a:rPr>
              <a:t> yang </a:t>
            </a:r>
            <a:r>
              <a:rPr lang="en-US" sz="3200" b="1" dirty="0" err="1">
                <a:solidFill>
                  <a:srgbClr val="000000"/>
                </a:solidFill>
              </a:rPr>
              <a:t>diberikan</a:t>
            </a:r>
            <a:r>
              <a:rPr lang="en-US" sz="3200" b="1" dirty="0">
                <a:solidFill>
                  <a:srgbClr val="00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dapat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dibatalkan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000000"/>
                </a:solidFill>
              </a:rPr>
              <a:t>oleh</a:t>
            </a:r>
            <a:r>
              <a:rPr lang="en-US" sz="3200" b="1" dirty="0">
                <a:solidFill>
                  <a:srgbClr val="000000"/>
                </a:solidFill>
              </a:rPr>
              <a:t> </a:t>
            </a:r>
            <a:r>
              <a:rPr lang="en-US" sz="3200" b="1" dirty="0" err="1">
                <a:solidFill>
                  <a:srgbClr val="000000"/>
                </a:solidFill>
              </a:rPr>
              <a:t>pejabat</a:t>
            </a:r>
            <a:r>
              <a:rPr lang="en-US" sz="3200" b="1" dirty="0">
                <a:solidFill>
                  <a:srgbClr val="000000"/>
                </a:solidFill>
              </a:rPr>
              <a:t> yang </a:t>
            </a:r>
            <a:r>
              <a:rPr lang="en-US" sz="3200" b="1" dirty="0" err="1">
                <a:solidFill>
                  <a:srgbClr val="000000"/>
                </a:solidFill>
              </a:rPr>
              <a:t>berwenang</a:t>
            </a:r>
            <a:r>
              <a:rPr lang="en-US" sz="3200" b="1" dirty="0">
                <a:solidFill>
                  <a:srgbClr val="000000"/>
                </a:solidFill>
              </a:rPr>
              <a:t> </a:t>
            </a:r>
            <a:r>
              <a:rPr lang="en-US" sz="3200" b="1" dirty="0" err="1">
                <a:solidFill>
                  <a:srgbClr val="000000"/>
                </a:solidFill>
              </a:rPr>
              <a:t>apabila</a:t>
            </a:r>
            <a:r>
              <a:rPr lang="en-US" sz="3200" b="1" dirty="0">
                <a:solidFill>
                  <a:srgbClr val="000000"/>
                </a:solidFill>
              </a:rPr>
              <a:t>:</a:t>
            </a:r>
          </a:p>
          <a:p>
            <a:pPr algn="just"/>
            <a:endParaRPr lang="en-US" sz="3200" b="1" dirty="0">
              <a:solidFill>
                <a:srgbClr val="000000"/>
              </a:solidFill>
            </a:endParaRPr>
          </a:p>
          <a:p>
            <a:pPr marL="544513" indent="-544513" algn="just">
              <a:buFont typeface="+mj-lt"/>
              <a:buAutoNum type="arabicPeriod"/>
              <a:tabLst>
                <a:tab pos="544513" algn="l"/>
              </a:tabLst>
            </a:pPr>
            <a:r>
              <a:rPr lang="en-US" sz="32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mengganggu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pelaksanaan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tugas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sehari-hari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PNS</a:t>
            </a:r>
          </a:p>
          <a:p>
            <a:pPr marL="544513" indent="-544513" algn="just">
              <a:buFont typeface="+mj-lt"/>
              <a:buAutoNum type="arabicPeriod"/>
              <a:tabLst>
                <a:tab pos="544513" algn="l"/>
              </a:tabLst>
            </a:pPr>
            <a:r>
              <a:rPr lang="en-US" sz="32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melebihi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jangka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waktu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yang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ditentukan</a:t>
            </a:r>
            <a:endParaRPr lang="en-US" sz="3200" b="1" dirty="0">
              <a:solidFill>
                <a:srgbClr val="000000"/>
              </a:solidFill>
              <a:ea typeface="Wingdings"/>
              <a:cs typeface="Wingdings"/>
              <a:sym typeface="Wingdings"/>
            </a:endParaRPr>
          </a:p>
          <a:p>
            <a:pPr marL="544513" indent="-544513" algn="just">
              <a:buFont typeface="+mj-lt"/>
              <a:buAutoNum type="arabicPeriod"/>
              <a:tabLst>
                <a:tab pos="544513" algn="l"/>
              </a:tabLst>
            </a:pP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Sedang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dalam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proses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penjatuhan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hukuman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disiplin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</a:p>
          <a:p>
            <a:pPr marL="544513" indent="-544513" algn="just">
              <a:buFont typeface="+mj-lt"/>
              <a:buAutoNum type="arabicPeriod"/>
              <a:tabLst>
                <a:tab pos="544513" algn="l"/>
              </a:tabLst>
            </a:pP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Mengajukan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permohonan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a typeface="Wingdings"/>
                <a:cs typeface="Wingdings"/>
                <a:sym typeface="Wingdings"/>
              </a:rPr>
              <a:t>mundur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dari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kegiatan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belajar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atas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biaya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sendiri</a:t>
            </a:r>
            <a:r>
              <a:rPr lang="en-US" sz="3200" b="1" dirty="0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  oleh PNS yang </a:t>
            </a:r>
            <a:r>
              <a:rPr lang="en-US" sz="3200" b="1" dirty="0" err="1">
                <a:solidFill>
                  <a:srgbClr val="000000"/>
                </a:solidFill>
                <a:ea typeface="Wingdings"/>
                <a:cs typeface="Wingdings"/>
                <a:sym typeface="Wingdings"/>
              </a:rPr>
              <a:t>bersangkutan</a:t>
            </a:r>
            <a:endParaRPr lang="en-US" sz="2400" b="1" dirty="0">
              <a:solidFill>
                <a:srgbClr val="000000"/>
              </a:solidFill>
            </a:endParaRPr>
          </a:p>
        </p:txBody>
      </p:sp>
      <p:sp>
        <p:nvSpPr>
          <p:cNvPr id="6" name="Persegi Panjang: Sudut Lengkung 5">
            <a:extLst>
              <a:ext uri="{FF2B5EF4-FFF2-40B4-BE49-F238E27FC236}">
                <a16:creationId xmlns:a16="http://schemas.microsoft.com/office/drawing/2014/main" id="{9F7DD005-CE27-49A7-BC6E-1266432C767B}"/>
              </a:ext>
            </a:extLst>
          </p:cNvPr>
          <p:cNvSpPr/>
          <p:nvPr/>
        </p:nvSpPr>
        <p:spPr>
          <a:xfrm>
            <a:off x="2858815" y="407504"/>
            <a:ext cx="6758152" cy="106394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PEMBATALAN IZIN BELAJAR</a:t>
            </a:r>
            <a:endParaRPr lang="en-ID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66753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rsegi Panjang: Sudut Lengkung 4">
            <a:extLst>
              <a:ext uri="{FF2B5EF4-FFF2-40B4-BE49-F238E27FC236}">
                <a16:creationId xmlns:a16="http://schemas.microsoft.com/office/drawing/2014/main" id="{1E13D67E-5B12-430E-B3A6-3B51C3EAAECC}"/>
              </a:ext>
            </a:extLst>
          </p:cNvPr>
          <p:cNvSpPr/>
          <p:nvPr/>
        </p:nvSpPr>
        <p:spPr>
          <a:xfrm>
            <a:off x="635876" y="1711707"/>
            <a:ext cx="10920247" cy="291284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PENYELENGGARAAN</a:t>
            </a:r>
          </a:p>
          <a:p>
            <a:pPr algn="ctr"/>
            <a:r>
              <a:rPr lang="en-US" sz="5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PENDIDIKAN JARAK JAUH (PJJ)</a:t>
            </a:r>
            <a:endParaRPr lang="en-ID" sz="5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42461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rsegi Panjang: Sudut Lengkung 1">
            <a:extLst>
              <a:ext uri="{FF2B5EF4-FFF2-40B4-BE49-F238E27FC236}">
                <a16:creationId xmlns:a16="http://schemas.microsoft.com/office/drawing/2014/main" id="{5D147E35-2415-42D6-BAAD-01A2BB7E7262}"/>
              </a:ext>
            </a:extLst>
          </p:cNvPr>
          <p:cNvSpPr/>
          <p:nvPr/>
        </p:nvSpPr>
        <p:spPr>
          <a:xfrm>
            <a:off x="184386" y="814583"/>
            <a:ext cx="3899531" cy="1226528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BENTUK PJJ</a:t>
            </a:r>
          </a:p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izin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Mendikbud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): </a:t>
            </a:r>
          </a:p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Mata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Kuliah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Prodi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PT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Persegi Panjang: Sudut Lengkung 23">
            <a:extLst>
              <a:ext uri="{FF2B5EF4-FFF2-40B4-BE49-F238E27FC236}">
                <a16:creationId xmlns:a16="http://schemas.microsoft.com/office/drawing/2014/main" id="{79A8256B-D661-470C-A549-BED5C1C6A1CE}"/>
              </a:ext>
            </a:extLst>
          </p:cNvPr>
          <p:cNvSpPr/>
          <p:nvPr/>
        </p:nvSpPr>
        <p:spPr>
          <a:xfrm>
            <a:off x="184385" y="2111705"/>
            <a:ext cx="3899531" cy="1702448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PJJ Prodi &gt;50%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jumlah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kuliah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beban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studi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kurikulum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Tatap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Muka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Persegi Panjang: Sudut Lengkung 25">
            <a:extLst>
              <a:ext uri="{FF2B5EF4-FFF2-40B4-BE49-F238E27FC236}">
                <a16:creationId xmlns:a16="http://schemas.microsoft.com/office/drawing/2014/main" id="{AC77F274-A221-400B-88C4-03EC51ACB398}"/>
              </a:ext>
            </a:extLst>
          </p:cNvPr>
          <p:cNvSpPr/>
          <p:nvPr/>
        </p:nvSpPr>
        <p:spPr>
          <a:xfrm>
            <a:off x="4243473" y="803446"/>
            <a:ext cx="2654282" cy="3006692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PERMENDIKBUD NO 7/2020 TENTANG PENDIRIAN, PERUBAHAN, PEMBUBARAN PTN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Persegi Panjang: Sudut Lengkung 26">
            <a:extLst>
              <a:ext uri="{FF2B5EF4-FFF2-40B4-BE49-F238E27FC236}">
                <a16:creationId xmlns:a16="http://schemas.microsoft.com/office/drawing/2014/main" id="{1A5F8E21-F77A-4228-88DA-737F6E097141}"/>
              </a:ext>
            </a:extLst>
          </p:cNvPr>
          <p:cNvSpPr/>
          <p:nvPr/>
        </p:nvSpPr>
        <p:spPr>
          <a:xfrm>
            <a:off x="7057311" y="830446"/>
            <a:ext cx="4950299" cy="3006692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MODUS PJJ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pPr marL="273050" indent="-273050">
              <a:buFont typeface="+mj-lt"/>
              <a:buAutoNum type="arabicPeriod"/>
            </a:pP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Tunggal, PJJ pada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semua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proses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pembelajaran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</a:t>
            </a:r>
          </a:p>
          <a:p>
            <a:pPr marL="273050" indent="-273050">
              <a:buFont typeface="+mj-lt"/>
              <a:buAutoNum type="arabicPeriod"/>
            </a:pP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Ganda,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kombinasi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secara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tatap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muka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jarak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jauh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Konsorsium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penyelenggaraan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PJJ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antar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PT Nasional/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Internasional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Persegi Panjang: Sudut Lengkung 27">
            <a:extLst>
              <a:ext uri="{FF2B5EF4-FFF2-40B4-BE49-F238E27FC236}">
                <a16:creationId xmlns:a16="http://schemas.microsoft.com/office/drawing/2014/main" id="{847D667C-2C0F-40C1-AFD4-7071CDD4A267}"/>
              </a:ext>
            </a:extLst>
          </p:cNvPr>
          <p:cNvSpPr/>
          <p:nvPr/>
        </p:nvSpPr>
        <p:spPr>
          <a:xfrm>
            <a:off x="184386" y="3880732"/>
            <a:ext cx="5911614" cy="2691518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CAPAIAN &amp; PENYELENGGARAAN PJJ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pPr marL="273050" indent="-273050">
              <a:buFont typeface="+mj-lt"/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Capaian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PJJ =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Capaian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Tatap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Muka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Selain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PJJ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bisa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juga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praktikum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praktek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studio/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bengkel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lapangan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secara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tatap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muka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berbantuan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teknologi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Evaluasi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berkala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minimal 2 kali/semester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Persegi Panjang: Sudut Lengkung 28">
            <a:extLst>
              <a:ext uri="{FF2B5EF4-FFF2-40B4-BE49-F238E27FC236}">
                <a16:creationId xmlns:a16="http://schemas.microsoft.com/office/drawing/2014/main" id="{87E339AC-D22D-446E-8226-AFC699BF6857}"/>
              </a:ext>
            </a:extLst>
          </p:cNvPr>
          <p:cNvSpPr/>
          <p:nvPr/>
        </p:nvSpPr>
        <p:spPr>
          <a:xfrm>
            <a:off x="6238875" y="3923595"/>
            <a:ext cx="5669347" cy="2648655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CAPAIAN </a:t>
            </a:r>
            <a:r>
              <a:rPr lang="en-US" sz="2400" b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AKHIR PJJ</a:t>
            </a:r>
          </a:p>
          <a:p>
            <a:pPr algn="ctr"/>
            <a:endParaRPr lang="en-US" sz="1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Dibuktikan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skripsi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tesis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disertasi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bentuk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lain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secara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ilmiah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Pembimbingan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penulisan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karya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ilmiah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dilakukan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melalui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Daring/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Tatap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Muka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Persegi Panjang: Sudut Lengkung 29">
            <a:extLst>
              <a:ext uri="{FF2B5EF4-FFF2-40B4-BE49-F238E27FC236}">
                <a16:creationId xmlns:a16="http://schemas.microsoft.com/office/drawing/2014/main" id="{50D47B55-8354-4BA0-B2C6-FE2EAE601A1A}"/>
              </a:ext>
            </a:extLst>
          </p:cNvPr>
          <p:cNvSpPr/>
          <p:nvPr/>
        </p:nvSpPr>
        <p:spPr>
          <a:xfrm>
            <a:off x="289279" y="110395"/>
            <a:ext cx="11613441" cy="6335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BEBERAPA HAL POKOK DARI PEMBELAJARAN JARAK JAUH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9046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rsegi Panjang: Sudut Lengkung 4">
            <a:extLst>
              <a:ext uri="{FF2B5EF4-FFF2-40B4-BE49-F238E27FC236}">
                <a16:creationId xmlns:a16="http://schemas.microsoft.com/office/drawing/2014/main" id="{82BCBEA8-03DA-4BD5-A3F4-9563FE8690A7}"/>
              </a:ext>
            </a:extLst>
          </p:cNvPr>
          <p:cNvSpPr/>
          <p:nvPr/>
        </p:nvSpPr>
        <p:spPr>
          <a:xfrm>
            <a:off x="268998" y="1460938"/>
            <a:ext cx="5532712" cy="5223641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>
              <a:buFont typeface="+mj-lt"/>
              <a:buAutoNum type="arabicPeriod"/>
            </a:pP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Penugasan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diberikan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oleh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Pejabat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Berwenang</a:t>
            </a:r>
            <a:endParaRPr lang="en-US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melanjutkan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Pendidikan Formal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jenjang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lebih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tinggi</a:t>
            </a:r>
            <a:endParaRPr lang="en-US" sz="28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luar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negeri</a:t>
            </a:r>
          </a:p>
          <a:p>
            <a:pPr marL="273050" indent="-273050">
              <a:buFont typeface="+mj-lt"/>
              <a:buAutoNum type="arabicPeriod"/>
            </a:pP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Bukan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Biaya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Sendiri</a:t>
            </a:r>
            <a:endParaRPr lang="en-US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Meninggalkan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Sehari-hari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PNS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Aktif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Persegi Panjang: Sudut Lengkung 8">
            <a:extLst>
              <a:ext uri="{FF2B5EF4-FFF2-40B4-BE49-F238E27FC236}">
                <a16:creationId xmlns:a16="http://schemas.microsoft.com/office/drawing/2014/main" id="{3A214687-E21B-4512-A053-053285A9A95D}"/>
              </a:ext>
            </a:extLst>
          </p:cNvPr>
          <p:cNvSpPr/>
          <p:nvPr/>
        </p:nvSpPr>
        <p:spPr>
          <a:xfrm>
            <a:off x="3602912" y="352098"/>
            <a:ext cx="4986175" cy="84608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 BELAJAR</a:t>
            </a:r>
            <a:endParaRPr lang="en-ID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F647CB39-18B9-429A-BF5E-D63DA7960336}"/>
              </a:ext>
            </a:extLst>
          </p:cNvPr>
          <p:cNvSpPr/>
          <p:nvPr/>
        </p:nvSpPr>
        <p:spPr>
          <a:xfrm>
            <a:off x="6022426" y="1534510"/>
            <a:ext cx="5900575" cy="1545019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Pejabat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Berwenang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menetapkan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Keputusan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atas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nama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Mendikbud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Panah: Bawah 10">
            <a:extLst>
              <a:ext uri="{FF2B5EF4-FFF2-40B4-BE49-F238E27FC236}">
                <a16:creationId xmlns:a16="http://schemas.microsoft.com/office/drawing/2014/main" id="{1193BE19-7343-4E0B-9591-9CAEBA8F8C41}"/>
              </a:ext>
            </a:extLst>
          </p:cNvPr>
          <p:cNvSpPr/>
          <p:nvPr/>
        </p:nvSpPr>
        <p:spPr>
          <a:xfrm>
            <a:off x="8278539" y="3291055"/>
            <a:ext cx="891244" cy="974834"/>
          </a:xfrm>
          <a:prstGeom prst="downArrow">
            <a:avLst/>
          </a:prstGeom>
          <a:noFill/>
          <a:ln w="539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Persegi Panjang: Sudut Lengkung 11">
            <a:extLst>
              <a:ext uri="{FF2B5EF4-FFF2-40B4-BE49-F238E27FC236}">
                <a16:creationId xmlns:a16="http://schemas.microsoft.com/office/drawing/2014/main" id="{1D3A98BA-7434-47BA-A76B-5453C251A84C}"/>
              </a:ext>
            </a:extLst>
          </p:cNvPr>
          <p:cNvSpPr/>
          <p:nvPr/>
        </p:nvSpPr>
        <p:spPr>
          <a:xfrm>
            <a:off x="6022428" y="4477415"/>
            <a:ext cx="5900574" cy="2102061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7188" indent="-357188">
              <a:buFont typeface="+mj-lt"/>
              <a:buAutoNum type="arabicPeriod"/>
            </a:pP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Sekretaris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Jenderal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gol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ruang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IV/e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bawah</a:t>
            </a:r>
            <a:endParaRPr lang="en-US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57188" indent="-357188">
              <a:buFont typeface="+mj-lt"/>
              <a:buAutoNum type="arabicPeriod"/>
            </a:pPr>
            <a:r>
              <a:rPr lang="en-US" sz="2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Kepala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Biro SDM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gol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ruang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IV/a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bawah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67175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ersegi Panjang: Sudut Lengkung 26">
            <a:extLst>
              <a:ext uri="{FF2B5EF4-FFF2-40B4-BE49-F238E27FC236}">
                <a16:creationId xmlns:a16="http://schemas.microsoft.com/office/drawing/2014/main" id="{1A5F8E21-F77A-4228-88DA-737F6E097141}"/>
              </a:ext>
            </a:extLst>
          </p:cNvPr>
          <p:cNvSpPr/>
          <p:nvPr/>
        </p:nvSpPr>
        <p:spPr>
          <a:xfrm>
            <a:off x="6238876" y="945931"/>
            <a:ext cx="5740784" cy="2349650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>
              <a:buFont typeface="+mj-lt"/>
              <a:buAutoNum type="arabicPeriod"/>
            </a:pP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Mendapat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rekomendasi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LL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Dikti</a:t>
            </a:r>
            <a:endParaRPr lang="en-US" sz="23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Mengajukan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usul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kepada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Dirjen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terkait</a:t>
            </a:r>
            <a:endParaRPr lang="en-US" sz="23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Dirjen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terkait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menurunkan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tim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evaluasi</a:t>
            </a:r>
            <a:endParaRPr lang="en-US" sz="23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Sekjen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atas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nama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Menteri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menetapkan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Ijin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berdasarkan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hasil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evaluasi</a:t>
            </a:r>
            <a:endParaRPr lang="en-US" sz="23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Dirjen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terkait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melakukan</a:t>
            </a:r>
            <a:r>
              <a:rPr lang="en-US" sz="23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3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pembinaan</a:t>
            </a:r>
            <a:endParaRPr lang="en-ID" sz="23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Persegi Panjang: Sudut Lengkung 27">
            <a:extLst>
              <a:ext uri="{FF2B5EF4-FFF2-40B4-BE49-F238E27FC236}">
                <a16:creationId xmlns:a16="http://schemas.microsoft.com/office/drawing/2014/main" id="{847D667C-2C0F-40C1-AFD4-7071CDD4A267}"/>
              </a:ext>
            </a:extLst>
          </p:cNvPr>
          <p:cNvSpPr/>
          <p:nvPr/>
        </p:nvSpPr>
        <p:spPr>
          <a:xfrm>
            <a:off x="165496" y="945931"/>
            <a:ext cx="5930504" cy="5626319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>
              <a:buFont typeface="+mj-lt"/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Tinggi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mengusulkan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pembukaan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 PJJ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telah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memiliki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bentuk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tatap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muka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berakreditasi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 (UNGGUL)</a:t>
            </a:r>
          </a:p>
          <a:p>
            <a:pPr marL="273050" indent="-273050">
              <a:buFont typeface="+mj-lt"/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Kurikulum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 PJJ = Prodi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tatap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muka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PT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memiliki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sumber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daya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teknologi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informasi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PT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memiliki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pengelola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 PJJ minimal 5 orang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dosen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PT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memiliki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materi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pembelajaran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digital minimal 2 semester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pertama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kuliah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penciri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 PJJ </a:t>
            </a:r>
          </a:p>
        </p:txBody>
      </p:sp>
      <p:sp>
        <p:nvSpPr>
          <p:cNvPr id="29" name="Persegi Panjang: Sudut Lengkung 28">
            <a:extLst>
              <a:ext uri="{FF2B5EF4-FFF2-40B4-BE49-F238E27FC236}">
                <a16:creationId xmlns:a16="http://schemas.microsoft.com/office/drawing/2014/main" id="{87E339AC-D22D-446E-8226-AFC699BF6857}"/>
              </a:ext>
            </a:extLst>
          </p:cNvPr>
          <p:cNvSpPr/>
          <p:nvPr/>
        </p:nvSpPr>
        <p:spPr>
          <a:xfrm>
            <a:off x="6238875" y="3429000"/>
            <a:ext cx="5740784" cy="3143250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PRODI PJJ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dikerjasamakan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sejenis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PT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Luar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Negeri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ijin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Mendikbud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pPr marL="273050" indent="-273050">
              <a:buFont typeface="+mj-lt"/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Kolaborasi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penyelenggaraan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bersama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Kolaborasi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penyelenggaraan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gelar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ganda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Persegi Panjang: Sudut Lengkung 29">
            <a:extLst>
              <a:ext uri="{FF2B5EF4-FFF2-40B4-BE49-F238E27FC236}">
                <a16:creationId xmlns:a16="http://schemas.microsoft.com/office/drawing/2014/main" id="{50D47B55-8354-4BA0-B2C6-FE2EAE601A1A}"/>
              </a:ext>
            </a:extLst>
          </p:cNvPr>
          <p:cNvSpPr/>
          <p:nvPr/>
        </p:nvSpPr>
        <p:spPr>
          <a:xfrm>
            <a:off x="483475" y="191026"/>
            <a:ext cx="5454869" cy="6335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SYARAT PEMBUKAAN PRODI PJJ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03A76535-F628-4B4E-8428-415A7CBE5DE6}"/>
              </a:ext>
            </a:extLst>
          </p:cNvPr>
          <p:cNvSpPr/>
          <p:nvPr/>
        </p:nvSpPr>
        <p:spPr>
          <a:xfrm>
            <a:off x="6238875" y="191026"/>
            <a:ext cx="5812222" cy="63359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PROSEDUR PEMBUKAAN PRODI PJJ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15864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rsegi Panjang: Sudut Lengkung 4">
            <a:extLst>
              <a:ext uri="{FF2B5EF4-FFF2-40B4-BE49-F238E27FC236}">
                <a16:creationId xmlns:a16="http://schemas.microsoft.com/office/drawing/2014/main" id="{1E13D67E-5B12-430E-B3A6-3B51C3EAAECC}"/>
              </a:ext>
            </a:extLst>
          </p:cNvPr>
          <p:cNvSpPr/>
          <p:nvPr/>
        </p:nvSpPr>
        <p:spPr>
          <a:xfrm>
            <a:off x="635876" y="1711707"/>
            <a:ext cx="10920247" cy="343458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KISI-KISI RANCANGAN PERPRES TUGAS BELAJAR</a:t>
            </a:r>
            <a:endParaRPr lang="en-ID" sz="5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456415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ersegi Panjang: Sudut Lengkung 18">
            <a:extLst>
              <a:ext uri="{FF2B5EF4-FFF2-40B4-BE49-F238E27FC236}">
                <a16:creationId xmlns:a16="http://schemas.microsoft.com/office/drawing/2014/main" id="{BE8D1725-AE1A-47DA-B09A-8DC125C18239}"/>
              </a:ext>
            </a:extLst>
          </p:cNvPr>
          <p:cNvSpPr/>
          <p:nvPr/>
        </p:nvSpPr>
        <p:spPr>
          <a:xfrm>
            <a:off x="370650" y="956662"/>
            <a:ext cx="5374167" cy="639538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PERMENDIKNAS NO 48 TAHUN 2009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Persegi Panjang: Sudut Lengkung 19">
            <a:extLst>
              <a:ext uri="{FF2B5EF4-FFF2-40B4-BE49-F238E27FC236}">
                <a16:creationId xmlns:a16="http://schemas.microsoft.com/office/drawing/2014/main" id="{BF14A50E-A2EB-43BD-99F5-02785FB83758}"/>
              </a:ext>
            </a:extLst>
          </p:cNvPr>
          <p:cNvSpPr/>
          <p:nvPr/>
        </p:nvSpPr>
        <p:spPr>
          <a:xfrm>
            <a:off x="5943600" y="956662"/>
            <a:ext cx="5968915" cy="6395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RANCANGAN PERPRES TUBEL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Persegi Panjang: Sudut Lengkung 20">
            <a:extLst>
              <a:ext uri="{FF2B5EF4-FFF2-40B4-BE49-F238E27FC236}">
                <a16:creationId xmlns:a16="http://schemas.microsoft.com/office/drawing/2014/main" id="{E848A398-5AC8-40F5-A714-761A73DF2F4F}"/>
              </a:ext>
            </a:extLst>
          </p:cNvPr>
          <p:cNvSpPr/>
          <p:nvPr/>
        </p:nvSpPr>
        <p:spPr>
          <a:xfrm>
            <a:off x="354723" y="1694351"/>
            <a:ext cx="5390094" cy="4855535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-268288" algn="just">
              <a:buAutoNum type="arabicPeriod"/>
            </a:pP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Adanya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Izin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endParaRPr lang="en-US" sz="2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68288" indent="-268288" algn="just">
              <a:buAutoNum type="arabicPeriod"/>
            </a:pP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Batas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usia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diatur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berdasarkan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jenjang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Pendidikan yang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ditempuh</a:t>
            </a:r>
            <a:endParaRPr lang="en-US" sz="2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68288" indent="-268288" algn="just">
              <a:buAutoNum type="arabicPeriod"/>
            </a:pP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Akreditasi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diatur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Institusi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Program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Studi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marL="268288" indent="-268288" algn="just">
              <a:buAutoNum type="arabicPeriod"/>
            </a:pP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Kesejahteraan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hanya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diberikan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tunjangan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pegawai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pelajar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uang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keperluan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keluarga</a:t>
            </a:r>
            <a:endParaRPr lang="en-US" sz="2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68288" indent="-268288" algn="just">
              <a:buAutoNum type="arabicPeriod"/>
            </a:pP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Masa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ikatan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dinas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negeri 1n + 1 dan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luar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negeri 2n + 1</a:t>
            </a:r>
          </a:p>
          <a:p>
            <a:pPr marL="268288" indent="-268288" algn="just">
              <a:buAutoNum type="arabicPeriod"/>
            </a:pP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Tubel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diberikan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setelah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tahun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sejak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diangkat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sbg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PNS</a:t>
            </a:r>
            <a:endParaRPr lang="en-ID" sz="2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Persegi Panjang: Sudut Lengkung 23">
            <a:extLst>
              <a:ext uri="{FF2B5EF4-FFF2-40B4-BE49-F238E27FC236}">
                <a16:creationId xmlns:a16="http://schemas.microsoft.com/office/drawing/2014/main" id="{A8175AF9-6FB8-44EC-863F-AABE42C65871}"/>
              </a:ext>
            </a:extLst>
          </p:cNvPr>
          <p:cNvSpPr/>
          <p:nvPr/>
        </p:nvSpPr>
        <p:spPr>
          <a:xfrm>
            <a:off x="5943599" y="1694351"/>
            <a:ext cx="6112565" cy="4746206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indent="-268288" algn="just">
              <a:buAutoNum type="arabicPeriod"/>
            </a:pP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Hanya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endParaRPr lang="en-US" sz="2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68288" indent="-268288" algn="just">
              <a:buAutoNum type="arabicPeriod"/>
            </a:pP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Batas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usia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mempertimbangkan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masa Pendidikan dan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sisa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masa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kerja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pegawai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Ikatan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Dinas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  <a:p>
            <a:pPr marL="268288" indent="-268288" algn="just">
              <a:buAutoNum type="arabicPeriod"/>
            </a:pP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Akreditasi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disesuaikan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Tinggi (PT=C,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 min B, dan PT=A/B,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Prodi min C)</a:t>
            </a:r>
          </a:p>
          <a:p>
            <a:pPr marL="268288" indent="-268288" algn="just">
              <a:buAutoNum type="arabicPeriod"/>
            </a:pP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Kesejahteraan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diberikan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bentuk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gaji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100% dan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tunjangan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kinerja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sesuai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jenis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endParaRPr lang="en-US" sz="2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68288" indent="-268288" algn="just">
              <a:buAutoNum type="arabicPeriod"/>
            </a:pP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Masa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ikatan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dinas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berbeda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tergantung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jenis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endParaRPr lang="en-US" sz="2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68288" indent="-268288" algn="just">
              <a:buAutoNum type="arabicPeriod"/>
            </a:pP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Tubel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diberikan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Ketika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sudah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diangkat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sbg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PNS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asal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memenuhi</a:t>
            </a:r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syarat</a:t>
            </a:r>
            <a:endParaRPr lang="en-ID" sz="20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Persegi Panjang: Sudut Lengkung 24">
            <a:extLst>
              <a:ext uri="{FF2B5EF4-FFF2-40B4-BE49-F238E27FC236}">
                <a16:creationId xmlns:a16="http://schemas.microsoft.com/office/drawing/2014/main" id="{ABF1EA84-B065-4D57-A221-56ABF63BE9A0}"/>
              </a:ext>
            </a:extLst>
          </p:cNvPr>
          <p:cNvSpPr/>
          <p:nvPr/>
        </p:nvSpPr>
        <p:spPr>
          <a:xfrm>
            <a:off x="2617076" y="205186"/>
            <a:ext cx="7062952" cy="63953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BEBERAPA PERBEDAAN UTAMA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22877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>
            <a:cxnSpLocks/>
          </p:cNvCxnSpPr>
          <p:nvPr/>
        </p:nvCxnSpPr>
        <p:spPr>
          <a:xfrm flipH="1">
            <a:off x="3510455" y="1196169"/>
            <a:ext cx="2431947" cy="853348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>
            <a:off x="5942401" y="1196168"/>
            <a:ext cx="2297709" cy="853349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F34854B6-B1EF-4F44-912E-7BC1ECA6A897}"/>
              </a:ext>
            </a:extLst>
          </p:cNvPr>
          <p:cNvSpPr/>
          <p:nvPr/>
        </p:nvSpPr>
        <p:spPr>
          <a:xfrm>
            <a:off x="2753710" y="329188"/>
            <a:ext cx="6421821" cy="866981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PEMBERIAN TUGAS BELAJAR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Persegi Panjang: Sudut Lengkung 13">
            <a:extLst>
              <a:ext uri="{FF2B5EF4-FFF2-40B4-BE49-F238E27FC236}">
                <a16:creationId xmlns:a16="http://schemas.microsoft.com/office/drawing/2014/main" id="{C10DB731-4A55-4968-AFF9-EB60C6057D43}"/>
              </a:ext>
            </a:extLst>
          </p:cNvPr>
          <p:cNvSpPr/>
          <p:nvPr/>
        </p:nvSpPr>
        <p:spPr>
          <a:xfrm>
            <a:off x="250937" y="2275383"/>
            <a:ext cx="5466521" cy="75159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DIBEBASKAN DARI TUGAS JABATAN</a:t>
            </a:r>
            <a:endParaRPr lang="en-ID" sz="2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Persegi Panjang: Sudut Lengkung 14">
            <a:extLst>
              <a:ext uri="{FF2B5EF4-FFF2-40B4-BE49-F238E27FC236}">
                <a16:creationId xmlns:a16="http://schemas.microsoft.com/office/drawing/2014/main" id="{8C2510EE-2AAC-46E8-BA17-37B0CD164FDD}"/>
              </a:ext>
            </a:extLst>
          </p:cNvPr>
          <p:cNvSpPr/>
          <p:nvPr/>
        </p:nvSpPr>
        <p:spPr>
          <a:xfrm>
            <a:off x="5942401" y="2275384"/>
            <a:ext cx="6081431" cy="75159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 DIBEBASKAN DARI TUGAS JABATAN</a:t>
            </a:r>
            <a:endParaRPr lang="en-ID" sz="2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Persegi Panjang: Sudut Lengkung 7">
            <a:extLst>
              <a:ext uri="{FF2B5EF4-FFF2-40B4-BE49-F238E27FC236}">
                <a16:creationId xmlns:a16="http://schemas.microsoft.com/office/drawing/2014/main" id="{D3018FD0-DB76-4196-A218-E294CD357473}"/>
              </a:ext>
            </a:extLst>
          </p:cNvPr>
          <p:cNvSpPr/>
          <p:nvPr/>
        </p:nvSpPr>
        <p:spPr>
          <a:xfrm>
            <a:off x="168171" y="4050265"/>
            <a:ext cx="5556626" cy="106711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DIBERIKAN DENGAN MEMPERHITUNGKAN MASA KERJA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Persegi Panjang: Sudut Lengkung 10">
            <a:extLst>
              <a:ext uri="{FF2B5EF4-FFF2-40B4-BE49-F238E27FC236}">
                <a16:creationId xmlns:a16="http://schemas.microsoft.com/office/drawing/2014/main" id="{1D4C4467-EF16-430E-B703-7C02AE57D73B}"/>
              </a:ext>
            </a:extLst>
          </p:cNvPr>
          <p:cNvSpPr/>
          <p:nvPr/>
        </p:nvSpPr>
        <p:spPr>
          <a:xfrm>
            <a:off x="5942402" y="4007015"/>
            <a:ext cx="6039392" cy="115361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MELIHAT KEBUTUHAN ORGANISASI DAN SISTEM PENDIDIKAN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6" name="Straight Arrow Connector 8">
            <a:extLst>
              <a:ext uri="{FF2B5EF4-FFF2-40B4-BE49-F238E27FC236}">
                <a16:creationId xmlns:a16="http://schemas.microsoft.com/office/drawing/2014/main" id="{D37E05B7-3210-4A9E-8E15-6ED9146E57EF}"/>
              </a:ext>
            </a:extLst>
          </p:cNvPr>
          <p:cNvCxnSpPr>
            <a:cxnSpLocks/>
          </p:cNvCxnSpPr>
          <p:nvPr/>
        </p:nvCxnSpPr>
        <p:spPr>
          <a:xfrm>
            <a:off x="3035174" y="3026979"/>
            <a:ext cx="15767" cy="932794"/>
          </a:xfrm>
          <a:prstGeom prst="straightConnector1">
            <a:avLst/>
          </a:prstGeom>
          <a:ln w="136525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8">
            <a:extLst>
              <a:ext uri="{FF2B5EF4-FFF2-40B4-BE49-F238E27FC236}">
                <a16:creationId xmlns:a16="http://schemas.microsoft.com/office/drawing/2014/main" id="{883D95C7-4EB9-4638-974E-EFA6B842CE07}"/>
              </a:ext>
            </a:extLst>
          </p:cNvPr>
          <p:cNvCxnSpPr>
            <a:cxnSpLocks/>
          </p:cNvCxnSpPr>
          <p:nvPr/>
        </p:nvCxnSpPr>
        <p:spPr>
          <a:xfrm>
            <a:off x="8967349" y="3026979"/>
            <a:ext cx="0" cy="932794"/>
          </a:xfrm>
          <a:prstGeom prst="straightConnector1">
            <a:avLst/>
          </a:prstGeom>
          <a:ln w="136525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Persegi Panjang: Sudut Lengkung 12">
            <a:extLst>
              <a:ext uri="{FF2B5EF4-FFF2-40B4-BE49-F238E27FC236}">
                <a16:creationId xmlns:a16="http://schemas.microsoft.com/office/drawing/2014/main" id="{8D54E919-3E30-4CF5-82CF-AEBDA899B0EB}"/>
              </a:ext>
            </a:extLst>
          </p:cNvPr>
          <p:cNvSpPr/>
          <p:nvPr/>
        </p:nvSpPr>
        <p:spPr>
          <a:xfrm>
            <a:off x="168171" y="5276619"/>
            <a:ext cx="5556626" cy="115361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 KALI WAKTU NORMATIF PRODI SEBELUM BUP JABATAN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Persegi Panjang: Sudut Lengkung 17">
            <a:extLst>
              <a:ext uri="{FF2B5EF4-FFF2-40B4-BE49-F238E27FC236}">
                <a16:creationId xmlns:a16="http://schemas.microsoft.com/office/drawing/2014/main" id="{C3CD3626-4ED2-498D-ADD8-F773078E26D5}"/>
              </a:ext>
            </a:extLst>
          </p:cNvPr>
          <p:cNvSpPr/>
          <p:nvPr/>
        </p:nvSpPr>
        <p:spPr>
          <a:xfrm>
            <a:off x="5964620" y="5276619"/>
            <a:ext cx="6017174" cy="1153617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 KALI WAKTU NORMATIF PRODI SEBELUM BUP JABATAN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388895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>
            <a:cxnSpLocks/>
          </p:cNvCxnSpPr>
          <p:nvPr/>
        </p:nvCxnSpPr>
        <p:spPr>
          <a:xfrm flipH="1">
            <a:off x="3510455" y="1196169"/>
            <a:ext cx="2431947" cy="853348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>
            <a:off x="5942401" y="1196168"/>
            <a:ext cx="2297709" cy="853349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F34854B6-B1EF-4F44-912E-7BC1ECA6A897}"/>
              </a:ext>
            </a:extLst>
          </p:cNvPr>
          <p:cNvSpPr/>
          <p:nvPr/>
        </p:nvSpPr>
        <p:spPr>
          <a:xfrm>
            <a:off x="2753710" y="329188"/>
            <a:ext cx="6421821" cy="866981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AKREDITASI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Persegi Panjang: Sudut Lengkung 13">
            <a:extLst>
              <a:ext uri="{FF2B5EF4-FFF2-40B4-BE49-F238E27FC236}">
                <a16:creationId xmlns:a16="http://schemas.microsoft.com/office/drawing/2014/main" id="{C10DB731-4A55-4968-AFF9-EB60C6057D43}"/>
              </a:ext>
            </a:extLst>
          </p:cNvPr>
          <p:cNvSpPr/>
          <p:nvPr/>
        </p:nvSpPr>
        <p:spPr>
          <a:xfrm>
            <a:off x="347868" y="2275382"/>
            <a:ext cx="5466521" cy="172905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 TINGGI AKREDITASI A = UNGGUL</a:t>
            </a:r>
          </a:p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AKREDITASI B = BAIK SEKALI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Persegi Panjang: Sudut Lengkung 14">
            <a:extLst>
              <a:ext uri="{FF2B5EF4-FFF2-40B4-BE49-F238E27FC236}">
                <a16:creationId xmlns:a16="http://schemas.microsoft.com/office/drawing/2014/main" id="{8C2510EE-2AAC-46E8-BA17-37B0CD164FDD}"/>
              </a:ext>
            </a:extLst>
          </p:cNvPr>
          <p:cNvSpPr/>
          <p:nvPr/>
        </p:nvSpPr>
        <p:spPr>
          <a:xfrm>
            <a:off x="5942401" y="2275383"/>
            <a:ext cx="5901729" cy="172905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 TINGGI </a:t>
            </a:r>
          </a:p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AKREDITASI C = BAIK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Persegi Panjang: Sudut Lengkung 7">
            <a:extLst>
              <a:ext uri="{FF2B5EF4-FFF2-40B4-BE49-F238E27FC236}">
                <a16:creationId xmlns:a16="http://schemas.microsoft.com/office/drawing/2014/main" id="{D3018FD0-DB76-4196-A218-E294CD357473}"/>
              </a:ext>
            </a:extLst>
          </p:cNvPr>
          <p:cNvSpPr/>
          <p:nvPr/>
        </p:nvSpPr>
        <p:spPr>
          <a:xfrm>
            <a:off x="221744" y="5223641"/>
            <a:ext cx="5466521" cy="141889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 STUDI </a:t>
            </a:r>
          </a:p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AKREDITASI C = BAIK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Persegi Panjang: Sudut Lengkung 10">
            <a:extLst>
              <a:ext uri="{FF2B5EF4-FFF2-40B4-BE49-F238E27FC236}">
                <a16:creationId xmlns:a16="http://schemas.microsoft.com/office/drawing/2014/main" id="{1D4C4467-EF16-430E-B703-7C02AE57D73B}"/>
              </a:ext>
            </a:extLst>
          </p:cNvPr>
          <p:cNvSpPr/>
          <p:nvPr/>
        </p:nvSpPr>
        <p:spPr>
          <a:xfrm>
            <a:off x="5964620" y="5223641"/>
            <a:ext cx="5901729" cy="150297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PROGRAM STUDI </a:t>
            </a:r>
          </a:p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AKREDITASI B = BAIK SEKALI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6" name="Straight Arrow Connector 8">
            <a:extLst>
              <a:ext uri="{FF2B5EF4-FFF2-40B4-BE49-F238E27FC236}">
                <a16:creationId xmlns:a16="http://schemas.microsoft.com/office/drawing/2014/main" id="{D37E05B7-3210-4A9E-8E15-6ED9146E57EF}"/>
              </a:ext>
            </a:extLst>
          </p:cNvPr>
          <p:cNvCxnSpPr>
            <a:cxnSpLocks/>
          </p:cNvCxnSpPr>
          <p:nvPr/>
        </p:nvCxnSpPr>
        <p:spPr>
          <a:xfrm>
            <a:off x="3065361" y="4004441"/>
            <a:ext cx="15767" cy="1079213"/>
          </a:xfrm>
          <a:prstGeom prst="straightConnector1">
            <a:avLst/>
          </a:prstGeom>
          <a:ln w="136525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8">
            <a:extLst>
              <a:ext uri="{FF2B5EF4-FFF2-40B4-BE49-F238E27FC236}">
                <a16:creationId xmlns:a16="http://schemas.microsoft.com/office/drawing/2014/main" id="{883D95C7-4EB9-4638-974E-EFA6B842CE07}"/>
              </a:ext>
            </a:extLst>
          </p:cNvPr>
          <p:cNvCxnSpPr>
            <a:cxnSpLocks/>
          </p:cNvCxnSpPr>
          <p:nvPr/>
        </p:nvCxnSpPr>
        <p:spPr>
          <a:xfrm>
            <a:off x="8915484" y="4004440"/>
            <a:ext cx="15767" cy="1079213"/>
          </a:xfrm>
          <a:prstGeom prst="straightConnector1">
            <a:avLst/>
          </a:prstGeom>
          <a:ln w="136525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93245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>
            <a:cxnSpLocks/>
          </p:cNvCxnSpPr>
          <p:nvPr/>
        </p:nvCxnSpPr>
        <p:spPr>
          <a:xfrm flipH="1">
            <a:off x="3510455" y="1196169"/>
            <a:ext cx="2431947" cy="853348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>
            <a:off x="5942401" y="1196168"/>
            <a:ext cx="2297709" cy="853349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F34854B6-B1EF-4F44-912E-7BC1ECA6A897}"/>
              </a:ext>
            </a:extLst>
          </p:cNvPr>
          <p:cNvSpPr/>
          <p:nvPr/>
        </p:nvSpPr>
        <p:spPr>
          <a:xfrm>
            <a:off x="2753710" y="329188"/>
            <a:ext cx="6421821" cy="866981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JANGKA WAKTU TUGAS BELAJAR 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Persegi Panjang: Sudut Lengkung 13">
            <a:extLst>
              <a:ext uri="{FF2B5EF4-FFF2-40B4-BE49-F238E27FC236}">
                <a16:creationId xmlns:a16="http://schemas.microsoft.com/office/drawing/2014/main" id="{C10DB731-4A55-4968-AFF9-EB60C6057D43}"/>
              </a:ext>
            </a:extLst>
          </p:cNvPr>
          <p:cNvSpPr/>
          <p:nvPr/>
        </p:nvSpPr>
        <p:spPr>
          <a:xfrm>
            <a:off x="347869" y="2275383"/>
            <a:ext cx="5466521" cy="8669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 LAGI DIBATASI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Persegi Panjang: Sudut Lengkung 14">
            <a:extLst>
              <a:ext uri="{FF2B5EF4-FFF2-40B4-BE49-F238E27FC236}">
                <a16:creationId xmlns:a16="http://schemas.microsoft.com/office/drawing/2014/main" id="{8C2510EE-2AAC-46E8-BA17-37B0CD164FDD}"/>
              </a:ext>
            </a:extLst>
          </p:cNvPr>
          <p:cNvSpPr/>
          <p:nvPr/>
        </p:nvSpPr>
        <p:spPr>
          <a:xfrm>
            <a:off x="5942401" y="2275383"/>
            <a:ext cx="5901729" cy="86698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SESUAI BATAS WAKTU NORMATIF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Persegi Panjang: Sudut Lengkung 7">
            <a:extLst>
              <a:ext uri="{FF2B5EF4-FFF2-40B4-BE49-F238E27FC236}">
                <a16:creationId xmlns:a16="http://schemas.microsoft.com/office/drawing/2014/main" id="{D3018FD0-DB76-4196-A218-E294CD357473}"/>
              </a:ext>
            </a:extLst>
          </p:cNvPr>
          <p:cNvSpPr/>
          <p:nvPr/>
        </p:nvSpPr>
        <p:spPr>
          <a:xfrm>
            <a:off x="347868" y="3368230"/>
            <a:ext cx="5466521" cy="28433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S1 = 4 TAHUN</a:t>
            </a:r>
          </a:p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S2 = 2 TAHUN</a:t>
            </a:r>
          </a:p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S3 = 3 TAHUN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Persegi Panjang: Sudut Lengkung 10">
            <a:extLst>
              <a:ext uri="{FF2B5EF4-FFF2-40B4-BE49-F238E27FC236}">
                <a16:creationId xmlns:a16="http://schemas.microsoft.com/office/drawing/2014/main" id="{1D4C4467-EF16-430E-B703-7C02AE57D73B}"/>
              </a:ext>
            </a:extLst>
          </p:cNvPr>
          <p:cNvSpPr/>
          <p:nvPr/>
        </p:nvSpPr>
        <p:spPr>
          <a:xfrm>
            <a:off x="5942401" y="3368229"/>
            <a:ext cx="5901729" cy="284338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MENGAKOMODIR PERBEDAAN WAKTU NORMATIF PROGRAM STUDI PADA SETIAP PERGURUAN TINGGI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213300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>
            <a:cxnSpLocks/>
          </p:cNvCxnSpPr>
          <p:nvPr/>
        </p:nvCxnSpPr>
        <p:spPr>
          <a:xfrm flipH="1">
            <a:off x="3510455" y="1196169"/>
            <a:ext cx="2431947" cy="853348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>
            <a:off x="5942401" y="1196168"/>
            <a:ext cx="2297709" cy="853349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F34854B6-B1EF-4F44-912E-7BC1ECA6A897}"/>
              </a:ext>
            </a:extLst>
          </p:cNvPr>
          <p:cNvSpPr/>
          <p:nvPr/>
        </p:nvSpPr>
        <p:spPr>
          <a:xfrm>
            <a:off x="4195228" y="329188"/>
            <a:ext cx="3494347" cy="866981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KESEJAHTERAAN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Persegi Panjang: Sudut Lengkung 13">
            <a:extLst>
              <a:ext uri="{FF2B5EF4-FFF2-40B4-BE49-F238E27FC236}">
                <a16:creationId xmlns:a16="http://schemas.microsoft.com/office/drawing/2014/main" id="{C10DB731-4A55-4968-AFF9-EB60C6057D43}"/>
              </a:ext>
            </a:extLst>
          </p:cNvPr>
          <p:cNvSpPr/>
          <p:nvPr/>
        </p:nvSpPr>
        <p:spPr>
          <a:xfrm>
            <a:off x="347869" y="2275383"/>
            <a:ext cx="5466521" cy="8669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TUNJANGAN KINERJA 80%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Persegi Panjang: Sudut Lengkung 14">
            <a:extLst>
              <a:ext uri="{FF2B5EF4-FFF2-40B4-BE49-F238E27FC236}">
                <a16:creationId xmlns:a16="http://schemas.microsoft.com/office/drawing/2014/main" id="{8C2510EE-2AAC-46E8-BA17-37B0CD164FDD}"/>
              </a:ext>
            </a:extLst>
          </p:cNvPr>
          <p:cNvSpPr/>
          <p:nvPr/>
        </p:nvSpPr>
        <p:spPr>
          <a:xfrm>
            <a:off x="6096000" y="2275383"/>
            <a:ext cx="5748130" cy="86698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TUNJANGAN KINERJA 100%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Persegi Panjang: Sudut Lengkung 7">
            <a:extLst>
              <a:ext uri="{FF2B5EF4-FFF2-40B4-BE49-F238E27FC236}">
                <a16:creationId xmlns:a16="http://schemas.microsoft.com/office/drawing/2014/main" id="{D3018FD0-DB76-4196-A218-E294CD357473}"/>
              </a:ext>
            </a:extLst>
          </p:cNvPr>
          <p:cNvSpPr/>
          <p:nvPr/>
        </p:nvSpPr>
        <p:spPr>
          <a:xfrm>
            <a:off x="347868" y="3368231"/>
            <a:ext cx="5466521" cy="167673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BAGI PNS YANG DIBEBASKAN DARI TUGAS JABATANNYA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Persegi Panjang: Sudut Lengkung 10">
            <a:extLst>
              <a:ext uri="{FF2B5EF4-FFF2-40B4-BE49-F238E27FC236}">
                <a16:creationId xmlns:a16="http://schemas.microsoft.com/office/drawing/2014/main" id="{1D4C4467-EF16-430E-B703-7C02AE57D73B}"/>
              </a:ext>
            </a:extLst>
          </p:cNvPr>
          <p:cNvSpPr/>
          <p:nvPr/>
        </p:nvSpPr>
        <p:spPr>
          <a:xfrm>
            <a:off x="6096000" y="3368229"/>
            <a:ext cx="5748130" cy="167673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BAGI PNS YANG 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 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DIBEBASKAN DARI TUGAS JABATANNYA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Persegi Panjang: Sudut Lengkung 12">
            <a:extLst>
              <a:ext uri="{FF2B5EF4-FFF2-40B4-BE49-F238E27FC236}">
                <a16:creationId xmlns:a16="http://schemas.microsoft.com/office/drawing/2014/main" id="{6679E3F2-29D1-4BF9-9DD8-4505A8590A63}"/>
              </a:ext>
            </a:extLst>
          </p:cNvPr>
          <p:cNvSpPr/>
          <p:nvPr/>
        </p:nvSpPr>
        <p:spPr>
          <a:xfrm>
            <a:off x="347867" y="5270831"/>
            <a:ext cx="11496263" cy="113545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GAJI, TUNJANGAN KELUARGA, DAN TUNJANGAN PANGAN DIBERIKAN 100%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1742372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>
            <a:cxnSpLocks/>
          </p:cNvCxnSpPr>
          <p:nvPr/>
        </p:nvCxnSpPr>
        <p:spPr>
          <a:xfrm flipH="1">
            <a:off x="3727862" y="1196169"/>
            <a:ext cx="2214539" cy="1608025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>
            <a:off x="5942401" y="1196168"/>
            <a:ext cx="2111720" cy="1608025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F34854B6-B1EF-4F44-912E-7BC1ECA6A897}"/>
              </a:ext>
            </a:extLst>
          </p:cNvPr>
          <p:cNvSpPr/>
          <p:nvPr/>
        </p:nvSpPr>
        <p:spPr>
          <a:xfrm>
            <a:off x="4195228" y="329188"/>
            <a:ext cx="3494347" cy="866981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IKATAN DINAS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Persegi Panjang: Sudut Lengkung 13">
            <a:extLst>
              <a:ext uri="{FF2B5EF4-FFF2-40B4-BE49-F238E27FC236}">
                <a16:creationId xmlns:a16="http://schemas.microsoft.com/office/drawing/2014/main" id="{C10DB731-4A55-4968-AFF9-EB60C6057D43}"/>
              </a:ext>
            </a:extLst>
          </p:cNvPr>
          <p:cNvSpPr/>
          <p:nvPr/>
        </p:nvSpPr>
        <p:spPr>
          <a:xfrm>
            <a:off x="347870" y="2995509"/>
            <a:ext cx="5466521" cy="8669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 KALI MASATUGAS BELAJAR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Persegi Panjang: Sudut Lengkung 14">
            <a:extLst>
              <a:ext uri="{FF2B5EF4-FFF2-40B4-BE49-F238E27FC236}">
                <a16:creationId xmlns:a16="http://schemas.microsoft.com/office/drawing/2014/main" id="{8C2510EE-2AAC-46E8-BA17-37B0CD164FDD}"/>
              </a:ext>
            </a:extLst>
          </p:cNvPr>
          <p:cNvSpPr/>
          <p:nvPr/>
        </p:nvSpPr>
        <p:spPr>
          <a:xfrm>
            <a:off x="6096000" y="2995508"/>
            <a:ext cx="5748130" cy="866981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 KALI MASA TUGAS BELAJAR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Persegi Panjang: Sudut Lengkung 7">
            <a:extLst>
              <a:ext uri="{FF2B5EF4-FFF2-40B4-BE49-F238E27FC236}">
                <a16:creationId xmlns:a16="http://schemas.microsoft.com/office/drawing/2014/main" id="{D3018FD0-DB76-4196-A218-E294CD357473}"/>
              </a:ext>
            </a:extLst>
          </p:cNvPr>
          <p:cNvSpPr/>
          <p:nvPr/>
        </p:nvSpPr>
        <p:spPr>
          <a:xfrm>
            <a:off x="347870" y="4149127"/>
            <a:ext cx="5466521" cy="195349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BAGI PNS YANG DIBEBASKAN DARI TUGAS JABATANNYA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Persegi Panjang: Sudut Lengkung 10">
            <a:extLst>
              <a:ext uri="{FF2B5EF4-FFF2-40B4-BE49-F238E27FC236}">
                <a16:creationId xmlns:a16="http://schemas.microsoft.com/office/drawing/2014/main" id="{1D4C4467-EF16-430E-B703-7C02AE57D73B}"/>
              </a:ext>
            </a:extLst>
          </p:cNvPr>
          <p:cNvSpPr/>
          <p:nvPr/>
        </p:nvSpPr>
        <p:spPr>
          <a:xfrm>
            <a:off x="6096000" y="4149126"/>
            <a:ext cx="5748130" cy="1953499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BAGI PNS YANG 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 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DIBEBASKAN DARI TUGAS JABATANNYA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29962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Arrow Connector 8"/>
          <p:cNvCxnSpPr>
            <a:cxnSpLocks/>
          </p:cNvCxnSpPr>
          <p:nvPr/>
        </p:nvCxnSpPr>
        <p:spPr>
          <a:xfrm flipH="1">
            <a:off x="2448054" y="1196169"/>
            <a:ext cx="3494348" cy="1336824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cxnSpLocks/>
          </p:cNvCxnSpPr>
          <p:nvPr/>
        </p:nvCxnSpPr>
        <p:spPr>
          <a:xfrm>
            <a:off x="5942401" y="1196168"/>
            <a:ext cx="3664054" cy="1410398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F34854B6-B1EF-4F44-912E-7BC1ECA6A897}"/>
              </a:ext>
            </a:extLst>
          </p:cNvPr>
          <p:cNvSpPr/>
          <p:nvPr/>
        </p:nvSpPr>
        <p:spPr>
          <a:xfrm>
            <a:off x="4195228" y="329188"/>
            <a:ext cx="3494347" cy="866981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PENDANAAN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Persegi Panjang: Sudut Lengkung 13">
            <a:extLst>
              <a:ext uri="{FF2B5EF4-FFF2-40B4-BE49-F238E27FC236}">
                <a16:creationId xmlns:a16="http://schemas.microsoft.com/office/drawing/2014/main" id="{C10DB731-4A55-4968-AFF9-EB60C6057D43}"/>
              </a:ext>
            </a:extLst>
          </p:cNvPr>
          <p:cNvSpPr/>
          <p:nvPr/>
        </p:nvSpPr>
        <p:spPr>
          <a:xfrm>
            <a:off x="946960" y="2888858"/>
            <a:ext cx="2510943" cy="266632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 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LEBIH DARI 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 SUMBER DANA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Persegi Panjang: Sudut Lengkung 14">
            <a:extLst>
              <a:ext uri="{FF2B5EF4-FFF2-40B4-BE49-F238E27FC236}">
                <a16:creationId xmlns:a16="http://schemas.microsoft.com/office/drawing/2014/main" id="{8C2510EE-2AAC-46E8-BA17-37B0CD164FDD}"/>
              </a:ext>
            </a:extLst>
          </p:cNvPr>
          <p:cNvSpPr/>
          <p:nvPr/>
        </p:nvSpPr>
        <p:spPr>
          <a:xfrm>
            <a:off x="7618970" y="2753710"/>
            <a:ext cx="4394354" cy="387831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BILA ADA KOMPONEN BIAYA YANG BELUM TERAKOMODIR, INSTANSI </a:t>
            </a:r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 MEMBERI BANTUAN UANG 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PENDIDIKAN SETELAH DISETUJUI PEJABAT YANG BERWENANG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Persegi Panjang: Sudut Lengkung 10">
            <a:extLst>
              <a:ext uri="{FF2B5EF4-FFF2-40B4-BE49-F238E27FC236}">
                <a16:creationId xmlns:a16="http://schemas.microsoft.com/office/drawing/2014/main" id="{1D4C4467-EF16-430E-B703-7C02AE57D73B}"/>
              </a:ext>
            </a:extLst>
          </p:cNvPr>
          <p:cNvSpPr/>
          <p:nvPr/>
        </p:nvSpPr>
        <p:spPr>
          <a:xfrm>
            <a:off x="4382812" y="2888858"/>
            <a:ext cx="2880579" cy="308101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 BOLEH </a:t>
            </a:r>
            <a:r>
              <a:rPr lang="en-US" sz="28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DIBERIKAN UNTUK KOMPONEN BIAYA YANG SAMA</a:t>
            </a:r>
            <a:endParaRPr lang="en-ID" sz="28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3" name="Straight Arrow Connector 11">
            <a:extLst>
              <a:ext uri="{FF2B5EF4-FFF2-40B4-BE49-F238E27FC236}">
                <a16:creationId xmlns:a16="http://schemas.microsoft.com/office/drawing/2014/main" id="{72B120E8-D886-4AC8-B6DD-ABDCD00213E1}"/>
              </a:ext>
            </a:extLst>
          </p:cNvPr>
          <p:cNvCxnSpPr>
            <a:cxnSpLocks/>
          </p:cNvCxnSpPr>
          <p:nvPr/>
        </p:nvCxnSpPr>
        <p:spPr>
          <a:xfrm>
            <a:off x="5942401" y="1196168"/>
            <a:ext cx="0" cy="1557542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6318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2320"/>
            <a:ext cx="10515600" cy="539464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11500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087817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rsegi Panjang: Sudut Lengkung 2">
            <a:extLst>
              <a:ext uri="{FF2B5EF4-FFF2-40B4-BE49-F238E27FC236}">
                <a16:creationId xmlns:a16="http://schemas.microsoft.com/office/drawing/2014/main" id="{DA30A67F-1E8B-411E-AED5-D87C664B29FE}"/>
              </a:ext>
            </a:extLst>
          </p:cNvPr>
          <p:cNvSpPr/>
          <p:nvPr/>
        </p:nvSpPr>
        <p:spPr>
          <a:xfrm>
            <a:off x="126125" y="1481959"/>
            <a:ext cx="11950262" cy="4722429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>
              <a:buFont typeface="+mj-lt"/>
              <a:buAutoNum type="arabicPeriod"/>
            </a:pP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Lulus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Seleksi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Tes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diwajibkan</a:t>
            </a:r>
            <a:endParaRPr lang="en-US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Mendapat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rekomendasi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atasan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langsung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mengenai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bidang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studi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yang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ditempuh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sesuai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PNS</a:t>
            </a:r>
          </a:p>
          <a:p>
            <a:pPr marL="273050" indent="-273050">
              <a:buFont typeface="+mj-lt"/>
              <a:buAutoNum type="arabicPeriod"/>
            </a:pP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Mendapat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rekomendasi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pimpinan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satuan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kerja</a:t>
            </a:r>
            <a:endParaRPr lang="en-US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Sehat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jasmani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rohani</a:t>
            </a:r>
            <a:endParaRPr lang="en-US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P2KP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tahun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terakhir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minimal 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BERNILAI BAIK</a:t>
            </a:r>
          </a:p>
          <a:p>
            <a:pPr marL="273050" indent="-273050">
              <a:buFont typeface="+mj-lt"/>
              <a:buAutoNum type="arabicPeriod"/>
            </a:pP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Adanya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jaminan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pembiayaan</a:t>
            </a:r>
            <a:r>
              <a:rPr lang="en-US" sz="3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endParaRPr lang="en-US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Menandatangani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perjanjian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Persegi Panjang: Sudut Lengkung 3">
            <a:extLst>
              <a:ext uri="{FF2B5EF4-FFF2-40B4-BE49-F238E27FC236}">
                <a16:creationId xmlns:a16="http://schemas.microsoft.com/office/drawing/2014/main" id="{F22B44AE-9D7A-4F35-A957-2BD2E9E35CC2}"/>
              </a:ext>
            </a:extLst>
          </p:cNvPr>
          <p:cNvSpPr/>
          <p:nvPr/>
        </p:nvSpPr>
        <p:spPr>
          <a:xfrm>
            <a:off x="357352" y="352098"/>
            <a:ext cx="11477296" cy="84608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PNS YANG MEMENUHI SYARAT TUGAS BELAJAR</a:t>
            </a:r>
            <a:endParaRPr lang="en-ID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4286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rsegi Panjang: Sudut Lengkung 2">
            <a:extLst>
              <a:ext uri="{FF2B5EF4-FFF2-40B4-BE49-F238E27FC236}">
                <a16:creationId xmlns:a16="http://schemas.microsoft.com/office/drawing/2014/main" id="{DA30A67F-1E8B-411E-AED5-D87C664B29FE}"/>
              </a:ext>
            </a:extLst>
          </p:cNvPr>
          <p:cNvSpPr/>
          <p:nvPr/>
        </p:nvSpPr>
        <p:spPr>
          <a:xfrm>
            <a:off x="126125" y="977462"/>
            <a:ext cx="11950262" cy="5686097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>
              <a:buFont typeface="+mj-lt"/>
              <a:buAutoNum type="arabicPeriod"/>
            </a:pP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Sedang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Cuti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Luar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Tanggungan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Negara</a:t>
            </a:r>
          </a:p>
          <a:p>
            <a:pPr marL="273050" indent="-273050">
              <a:buFont typeface="+mj-lt"/>
              <a:buAutoNum type="arabicPeriod"/>
            </a:pP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Sedang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bertugas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secara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penuh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luar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Kemendikbud</a:t>
            </a:r>
            <a:endParaRPr lang="en-US" sz="2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Sedang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menjalani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hukuman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karena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tindak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pidana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kejahatan</a:t>
            </a:r>
            <a:endParaRPr lang="en-US" sz="2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Mengajukan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banding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BAPEK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(Badan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Pertimbangan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Kepegawaian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upaya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hukum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gugatan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pengadilan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terkait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penjatuhan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hukuman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disiplin</a:t>
            </a:r>
            <a:endParaRPr lang="en-US" sz="2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Sedang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proses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penjatuhan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hukuman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disiplin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sedang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berat</a:t>
            </a:r>
            <a:endParaRPr lang="en-US" sz="26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Sedang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menjalani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hukuman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disiplin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sedang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berat</a:t>
            </a:r>
            <a:endParaRPr lang="en-US" sz="2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Sedang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proses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perkara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pidana</a:t>
            </a:r>
            <a:endParaRPr lang="en-US" sz="26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Melaksanakan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kewajiban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ikatan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dinas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setelah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selesai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endParaRPr lang="en-US" sz="2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Sedang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menjalani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pendidikan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pelatihan</a:t>
            </a:r>
            <a:r>
              <a:rPr lang="en-US" sz="26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penjenjangan</a:t>
            </a:r>
            <a:endParaRPr lang="en-US" sz="26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73050" indent="-273050">
              <a:buFont typeface="+mj-lt"/>
              <a:buAutoNum type="arabicPeriod"/>
            </a:pP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Pernah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gagal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disebabkan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oleh KELALAIAN</a:t>
            </a:r>
          </a:p>
          <a:p>
            <a:pPr marL="273050" indent="-273050">
              <a:buFont typeface="+mj-lt"/>
              <a:buAutoNum type="arabicPeriod"/>
            </a:pP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Pernah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dibatalkan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mengikuti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karena</a:t>
            </a:r>
            <a:r>
              <a:rPr lang="en-US" sz="2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KESALAHAN</a:t>
            </a:r>
          </a:p>
          <a:p>
            <a:pPr marL="273050" indent="-273050">
              <a:buFont typeface="+mj-lt"/>
              <a:buAutoNum type="arabicPeriod"/>
            </a:pP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Persegi Panjang: Sudut Lengkung 3">
            <a:extLst>
              <a:ext uri="{FF2B5EF4-FFF2-40B4-BE49-F238E27FC236}">
                <a16:creationId xmlns:a16="http://schemas.microsoft.com/office/drawing/2014/main" id="{F22B44AE-9D7A-4F35-A957-2BD2E9E35CC2}"/>
              </a:ext>
            </a:extLst>
          </p:cNvPr>
          <p:cNvSpPr/>
          <p:nvPr/>
        </p:nvSpPr>
        <p:spPr>
          <a:xfrm>
            <a:off x="357352" y="194441"/>
            <a:ext cx="11477296" cy="6463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PNS YANG TIDAK MEMENUHI SYARAT TUGAS BELAJAR</a:t>
            </a:r>
            <a:endParaRPr lang="en-ID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4671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559356"/>
              </p:ext>
            </p:extLst>
          </p:nvPr>
        </p:nvGraphicFramePr>
        <p:xfrm>
          <a:off x="471882" y="1740894"/>
          <a:ext cx="11300792" cy="45008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stA="45000" endPos="0" dist="50800" dir="5400000" sy="-100000" algn="bl" rotWithShape="0"/>
                </a:effectLst>
                <a:tableStyleId>{5940675A-B579-460E-94D1-54222C63F5DA}</a:tableStyleId>
              </a:tblPr>
              <a:tblGrid>
                <a:gridCol w="3046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82222">
                  <a:extLst>
                    <a:ext uri="{9D8B030D-6E8A-4147-A177-3AD203B41FA5}">
                      <a16:colId xmlns:a16="http://schemas.microsoft.com/office/drawing/2014/main" val="1768473891"/>
                    </a:ext>
                  </a:extLst>
                </a:gridCol>
              </a:tblGrid>
              <a:tr h="66040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/>
                        <a:t>Jenjang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Batas </a:t>
                      </a:r>
                      <a:r>
                        <a:rPr lang="en-US" sz="3600" b="1" dirty="0" err="1"/>
                        <a:t>Usia</a:t>
                      </a:r>
                      <a:r>
                        <a:rPr lang="en-US" sz="3600" b="1" dirty="0"/>
                        <a:t> </a:t>
                      </a:r>
                      <a:r>
                        <a:rPr lang="en-US" sz="3600" b="1" dirty="0" err="1"/>
                        <a:t>Maksimal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Jangka</a:t>
                      </a:r>
                      <a:r>
                        <a:rPr lang="en-US" sz="3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Waktu</a:t>
                      </a:r>
                      <a:endParaRPr lang="id-ID" sz="3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/>
                        <a:t>D1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/>
                        <a:t>25 Tahun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Semester</a:t>
                      </a:r>
                      <a:endParaRPr lang="id-ID" sz="3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/>
                        <a:t>D2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/>
                        <a:t>25 Tahun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 Semester</a:t>
                      </a:r>
                      <a:endParaRPr lang="id-ID" sz="3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/>
                        <a:t>D3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/>
                        <a:t>25 Tahun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Semester</a:t>
                      </a:r>
                      <a:endParaRPr lang="id-ID" sz="3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/>
                        <a:t>D4/S1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>
                          <a:solidFill>
                            <a:srgbClr val="FF0000"/>
                          </a:solidFill>
                        </a:rPr>
                        <a:t>25</a:t>
                      </a:r>
                      <a:r>
                        <a:rPr lang="id-ID" sz="3600" b="1" dirty="0"/>
                        <a:t> Tahun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 Semester</a:t>
                      </a:r>
                      <a:endParaRPr lang="id-ID" sz="3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/>
                        <a:t>S2/Magister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>
                          <a:solidFill>
                            <a:srgbClr val="FF0000"/>
                          </a:solidFill>
                        </a:rPr>
                        <a:t>37</a:t>
                      </a:r>
                      <a:r>
                        <a:rPr lang="id-ID" sz="3600" b="1" dirty="0"/>
                        <a:t> Tahun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 Semester</a:t>
                      </a:r>
                      <a:endParaRPr lang="id-ID" sz="3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920"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/>
                        <a:t>S3/Doktor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3600" b="1" dirty="0">
                          <a:solidFill>
                            <a:srgbClr val="FF0000"/>
                          </a:solidFill>
                        </a:rPr>
                        <a:t>40</a:t>
                      </a:r>
                      <a:r>
                        <a:rPr lang="id-ID" sz="3600" b="1" dirty="0"/>
                        <a:t> Tahun</a:t>
                      </a:r>
                      <a:endParaRPr lang="id-ID" sz="3600" b="1" dirty="0">
                        <a:latin typeface="Cambria" pitchFamily="18" charset="0"/>
                      </a:endParaRP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Semester</a:t>
                      </a:r>
                      <a:endParaRPr lang="id-ID" sz="3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21920" marR="12192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Persegi Panjang: Sudut Lengkung 3">
            <a:extLst>
              <a:ext uri="{FF2B5EF4-FFF2-40B4-BE49-F238E27FC236}">
                <a16:creationId xmlns:a16="http://schemas.microsoft.com/office/drawing/2014/main" id="{62BCB6B9-35DE-42CF-BA54-52A0DB61D571}"/>
              </a:ext>
            </a:extLst>
          </p:cNvPr>
          <p:cNvSpPr/>
          <p:nvPr/>
        </p:nvSpPr>
        <p:spPr>
          <a:xfrm>
            <a:off x="368950" y="285981"/>
            <a:ext cx="11403724" cy="8443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BATAS USIA MAKSIMAL MENGIKUTI DAN JANGKA WAKTU TUBEL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560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ersegi Panjang: Sudut Lengkung 26">
            <a:extLst>
              <a:ext uri="{FF2B5EF4-FFF2-40B4-BE49-F238E27FC236}">
                <a16:creationId xmlns:a16="http://schemas.microsoft.com/office/drawing/2014/main" id="{1A80352F-3659-44A8-9BBB-406A6BCA62D4}"/>
              </a:ext>
            </a:extLst>
          </p:cNvPr>
          <p:cNvSpPr/>
          <p:nvPr/>
        </p:nvSpPr>
        <p:spPr>
          <a:xfrm>
            <a:off x="157650" y="241121"/>
            <a:ext cx="4561495" cy="733074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Verifikasi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alasan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keterlambatan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Persegi Panjang: Sudut Lengkung 27">
            <a:extLst>
              <a:ext uri="{FF2B5EF4-FFF2-40B4-BE49-F238E27FC236}">
                <a16:creationId xmlns:a16="http://schemas.microsoft.com/office/drawing/2014/main" id="{2CA0DA88-667E-44BF-9C2B-A0F9BAA7F26C}"/>
              </a:ext>
            </a:extLst>
          </p:cNvPr>
          <p:cNvSpPr/>
          <p:nvPr/>
        </p:nvSpPr>
        <p:spPr>
          <a:xfrm>
            <a:off x="157650" y="1107242"/>
            <a:ext cx="4561495" cy="1204672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>
              <a:tabLst>
                <a:tab pos="357188" algn="l"/>
              </a:tabLst>
            </a:pP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Klarifikasi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alasan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keterlambatan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Tinggi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Persegi Panjang: Sudut Lengkung 28">
            <a:extLst>
              <a:ext uri="{FF2B5EF4-FFF2-40B4-BE49-F238E27FC236}">
                <a16:creationId xmlns:a16="http://schemas.microsoft.com/office/drawing/2014/main" id="{F0757297-41EB-4708-96C0-CB24EBC42CE0}"/>
              </a:ext>
            </a:extLst>
          </p:cNvPr>
          <p:cNvSpPr/>
          <p:nvPr/>
        </p:nvSpPr>
        <p:spPr>
          <a:xfrm>
            <a:off x="199696" y="2448415"/>
            <a:ext cx="4519449" cy="914580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Rekomendasi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Perpanjangan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Pimpinan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Satuan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Kerja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0" name="Persegi Panjang: Sudut Lengkung 29">
            <a:extLst>
              <a:ext uri="{FF2B5EF4-FFF2-40B4-BE49-F238E27FC236}">
                <a16:creationId xmlns:a16="http://schemas.microsoft.com/office/drawing/2014/main" id="{F68B6B2E-9E07-4096-ACDD-DB029AC29204}"/>
              </a:ext>
            </a:extLst>
          </p:cNvPr>
          <p:cNvSpPr/>
          <p:nvPr/>
        </p:nvSpPr>
        <p:spPr>
          <a:xfrm>
            <a:off x="178673" y="3499858"/>
            <a:ext cx="4519448" cy="914580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4.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Rekomendasi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Perpanjangan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Tinggi</a:t>
            </a:r>
            <a:endParaRPr lang="en-ID" sz="24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Persegi Panjang: Sudut Lengkung 30">
            <a:extLst>
              <a:ext uri="{FF2B5EF4-FFF2-40B4-BE49-F238E27FC236}">
                <a16:creationId xmlns:a16="http://schemas.microsoft.com/office/drawing/2014/main" id="{02ECF8C8-1D89-45F8-BCA1-130BF2BDEAB6}"/>
              </a:ext>
            </a:extLst>
          </p:cNvPr>
          <p:cNvSpPr/>
          <p:nvPr/>
        </p:nvSpPr>
        <p:spPr>
          <a:xfrm>
            <a:off x="199698" y="5412207"/>
            <a:ext cx="4519448" cy="1204672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6.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Diusulkan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kepada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Mendikbud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berakhirnya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masa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2" name="Persegi Panjang: Sudut Lengkung 31">
            <a:extLst>
              <a:ext uri="{FF2B5EF4-FFF2-40B4-BE49-F238E27FC236}">
                <a16:creationId xmlns:a16="http://schemas.microsoft.com/office/drawing/2014/main" id="{B577623E-EBF2-4471-BCAE-0FC974C5D085}"/>
              </a:ext>
            </a:extLst>
          </p:cNvPr>
          <p:cNvSpPr/>
          <p:nvPr/>
        </p:nvSpPr>
        <p:spPr>
          <a:xfrm>
            <a:off x="4803229" y="189187"/>
            <a:ext cx="2585541" cy="6466797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PEMBERIAN PERPANJANGAN JANGKA WAKTU TUGAS BELAJAR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3" name="Persegi Panjang: Sudut Lengkung 32">
            <a:extLst>
              <a:ext uri="{FF2B5EF4-FFF2-40B4-BE49-F238E27FC236}">
                <a16:creationId xmlns:a16="http://schemas.microsoft.com/office/drawing/2014/main" id="{3BCB8092-A4C6-4A35-89AF-A5915C586B7F}"/>
              </a:ext>
            </a:extLst>
          </p:cNvPr>
          <p:cNvSpPr/>
          <p:nvPr/>
        </p:nvSpPr>
        <p:spPr>
          <a:xfrm>
            <a:off x="7432008" y="277632"/>
            <a:ext cx="4693688" cy="1834948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Pemberian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perpanjangan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mutlak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karena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tergantung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kebenaran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hasil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verifikasi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klarifikasi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alasan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keterlambatan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4" name="Persegi Panjang: Sudut Lengkung 33">
            <a:extLst>
              <a:ext uri="{FF2B5EF4-FFF2-40B4-BE49-F238E27FC236}">
                <a16:creationId xmlns:a16="http://schemas.microsoft.com/office/drawing/2014/main" id="{6708D8BB-ED61-4437-A2EC-77BA0BD20546}"/>
              </a:ext>
            </a:extLst>
          </p:cNvPr>
          <p:cNvSpPr/>
          <p:nvPr/>
        </p:nvSpPr>
        <p:spPr>
          <a:xfrm>
            <a:off x="7432008" y="2196882"/>
            <a:ext cx="4637894" cy="1335260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Jangka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waktu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perpanjangan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diberikan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kurang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tahun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maksimal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tahun</a:t>
            </a:r>
            <a:endParaRPr lang="en-ID" sz="24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5" name="Persegi Panjang: Sudut Lengkung 34">
            <a:extLst>
              <a:ext uri="{FF2B5EF4-FFF2-40B4-BE49-F238E27FC236}">
                <a16:creationId xmlns:a16="http://schemas.microsoft.com/office/drawing/2014/main" id="{8182AB3E-C1B8-4414-9ECD-6DA725B60DB3}"/>
              </a:ext>
            </a:extLst>
          </p:cNvPr>
          <p:cNvSpPr/>
          <p:nvPr/>
        </p:nvSpPr>
        <p:spPr>
          <a:xfrm>
            <a:off x="7472853" y="3616444"/>
            <a:ext cx="4597049" cy="3099666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PNS yang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telah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diberikan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perpanjangan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masa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belajar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tetap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berhasil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menyelesaikan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tugasnya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harus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dipanggil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pulang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proses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pemberian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sanksi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administrasi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disiplin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PNS 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Persegi Panjang: Sudut Lengkung 10">
            <a:extLst>
              <a:ext uri="{FF2B5EF4-FFF2-40B4-BE49-F238E27FC236}">
                <a16:creationId xmlns:a16="http://schemas.microsoft.com/office/drawing/2014/main" id="{51BFE40C-0EB4-4053-B383-12931878FEF6}"/>
              </a:ext>
            </a:extLst>
          </p:cNvPr>
          <p:cNvSpPr/>
          <p:nvPr/>
        </p:nvSpPr>
        <p:spPr>
          <a:xfrm>
            <a:off x="199695" y="4456032"/>
            <a:ext cx="4519449" cy="914580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3050" indent="-273050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5. 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Surat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Jaminan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Perpanjangan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Beasiswa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91123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0535" y="1101255"/>
            <a:ext cx="1151093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solidFill>
                  <a:srgbClr val="000000"/>
                </a:solidFill>
              </a:rPr>
              <a:t>PNS PELAJAR YANG TELAH BERAKHIR MASA STUDINYA WAJIB MELAPOR KEPADA PIMPINAN UNIT KERJA </a:t>
            </a:r>
            <a:r>
              <a:rPr lang="en-US" b="1" dirty="0">
                <a:solidFill>
                  <a:srgbClr val="FF0000"/>
                </a:solidFill>
              </a:rPr>
              <a:t>SELAMBAT-LAMBATNYA 15 HARI KERJA </a:t>
            </a:r>
            <a:r>
              <a:rPr lang="en-US" b="1" dirty="0">
                <a:solidFill>
                  <a:srgbClr val="000000"/>
                </a:solidFill>
              </a:rPr>
              <a:t>SETELAH BERAKHIRNYA MASA TUGAS BELAJAR</a:t>
            </a:r>
          </a:p>
          <a:p>
            <a:pPr algn="just"/>
            <a:endParaRPr lang="en-US" b="1" dirty="0">
              <a:solidFill>
                <a:srgbClr val="000000"/>
              </a:solidFill>
            </a:endParaRPr>
          </a:p>
          <a:p>
            <a:pPr algn="just"/>
            <a:r>
              <a:rPr lang="en-US" b="1" dirty="0">
                <a:solidFill>
                  <a:srgbClr val="000000"/>
                </a:solidFill>
              </a:rPr>
              <a:t>PNS PELAJAR YANG SUDAH DIBERIKAN PERPANJANGAN TUGAS BELAJAR TETAPI TETAP TIDAK MAMPU MENYELESAIKAN STUDI YANG DITUGASKAN, </a:t>
            </a:r>
            <a:r>
              <a:rPr lang="en-US" b="1" dirty="0">
                <a:solidFill>
                  <a:srgbClr val="FF0000"/>
                </a:solidFill>
              </a:rPr>
              <a:t>WAJIB MELAPOR KEPADA PIMPINAN UNIT KERJA </a:t>
            </a:r>
            <a:r>
              <a:rPr lang="en-US" b="1" dirty="0">
                <a:solidFill>
                  <a:srgbClr val="000000"/>
                </a:solidFill>
              </a:rPr>
              <a:t>SELAMBAT-LAMBATNYA 15 HARI KERJA SETELAH BERAKHIRNYA MASA PERPANJANGAN TUGAS BELAJAR </a:t>
            </a:r>
          </a:p>
          <a:p>
            <a:pPr algn="just"/>
            <a:endParaRPr lang="en-US" b="1" dirty="0">
              <a:solidFill>
                <a:srgbClr val="000000"/>
              </a:solidFill>
            </a:endParaRPr>
          </a:p>
          <a:p>
            <a:pPr algn="just"/>
            <a:r>
              <a:rPr lang="en-US" b="1" dirty="0">
                <a:solidFill>
                  <a:srgbClr val="000000"/>
                </a:solidFill>
              </a:rPr>
              <a:t>PNS PELAJAR YANG TELAH BERAKHIR MASA STUDINYA APABILA TIDAK KEMBALI MELAPOR KEPADA PIMPINAN UNIT KERJANYA</a:t>
            </a:r>
            <a:r>
              <a:rPr lang="en-US" b="1" dirty="0">
                <a:solidFill>
                  <a:srgbClr val="FF0000"/>
                </a:solidFill>
              </a:rPr>
              <a:t>,  DIBERHENTIKAN DENGAN HORMAT</a:t>
            </a:r>
          </a:p>
          <a:p>
            <a:pPr algn="just"/>
            <a:endParaRPr lang="en-US" b="1" dirty="0">
              <a:solidFill>
                <a:srgbClr val="000000"/>
              </a:solidFill>
            </a:endParaRPr>
          </a:p>
          <a:p>
            <a:pPr algn="just"/>
            <a:r>
              <a:rPr lang="en-US" b="1" dirty="0">
                <a:solidFill>
                  <a:srgbClr val="000000"/>
                </a:solidFill>
              </a:rPr>
              <a:t>TERHADAP PNS PELAJAR YANG TIDAK BERHASIL MENYELESAIKAN STUDI DALAM JANGKA WAKTU YANG DITENTUKAN </a:t>
            </a:r>
            <a:r>
              <a:rPr lang="en-US" b="1" dirty="0">
                <a:solidFill>
                  <a:srgbClr val="FF0000"/>
                </a:solidFill>
              </a:rPr>
              <a:t>DILAKUKAN PEMERIKSAAN </a:t>
            </a:r>
            <a:r>
              <a:rPr lang="en-US" b="1" dirty="0">
                <a:solidFill>
                  <a:srgbClr val="000000"/>
                </a:solidFill>
              </a:rPr>
              <a:t>OLEH ATASAN LANGSUNGNYA UNTUK MENGETAHUI LATAR BELAKANG,  MOTIF, DAN ALASAN KETIDAK BERHASILAN MENYELESAIKAN STUDI TERSEBUT.</a:t>
            </a:r>
          </a:p>
          <a:p>
            <a:pPr algn="just"/>
            <a:endParaRPr lang="en-US" b="1" dirty="0">
              <a:solidFill>
                <a:srgbClr val="000000"/>
              </a:solidFill>
            </a:endParaRPr>
          </a:p>
          <a:p>
            <a:pPr algn="just"/>
            <a:r>
              <a:rPr lang="en-US" b="1" dirty="0">
                <a:solidFill>
                  <a:srgbClr val="000000"/>
                </a:solidFill>
              </a:rPr>
              <a:t>PENGAKTIFAN KEMBALI KE DALAM TUGAS JABATAN PNS, SANGAT TERGANTUNG KEPADA HASIL PEMERIKSAAN YANG DILAKUKAN OLEH ATASAN LANGSUNG TERSEBUT</a:t>
            </a:r>
          </a:p>
          <a:p>
            <a:pPr algn="just"/>
            <a:endParaRPr lang="en-US" b="1" dirty="0">
              <a:solidFill>
                <a:srgbClr val="000000"/>
              </a:solidFill>
            </a:endParaRPr>
          </a:p>
          <a:p>
            <a:pPr algn="just"/>
            <a:r>
              <a:rPr lang="en-US" b="1" dirty="0">
                <a:solidFill>
                  <a:srgbClr val="000000"/>
                </a:solidFill>
              </a:rPr>
              <a:t>APABILA TERDAPAT INDIKASI BAHWA KETIDAKBERHASILAN MENYELESAIKAN STUDI TERSEBUT ADALAH KARENA DIAKIBATKAN OLEH KELALAIAN, MAKA TERHADAP PNS PELAJAR YANG BERSANGKUTAN DIKENAKAN SANKSI ADMINISTRATIF DAN DISIPLIN PNS.</a:t>
            </a:r>
          </a:p>
        </p:txBody>
      </p:sp>
      <p:sp>
        <p:nvSpPr>
          <p:cNvPr id="3" name="Persegi Panjang: Sudut Lengkung 2">
            <a:extLst>
              <a:ext uri="{FF2B5EF4-FFF2-40B4-BE49-F238E27FC236}">
                <a16:creationId xmlns:a16="http://schemas.microsoft.com/office/drawing/2014/main" id="{1A8C4946-C5B6-45B7-9360-7D6B7B186060}"/>
              </a:ext>
            </a:extLst>
          </p:cNvPr>
          <p:cNvSpPr/>
          <p:nvPr/>
        </p:nvSpPr>
        <p:spPr>
          <a:xfrm>
            <a:off x="1587062" y="217208"/>
            <a:ext cx="9312165" cy="65515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SAAT MASA TUGAS BELAJAR SUDAH BERAKHIR</a:t>
            </a:r>
            <a:endParaRPr lang="en-ID" sz="36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6496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4723" y="5193694"/>
            <a:ext cx="11490436" cy="1446550"/>
          </a:xfrm>
          <a:prstGeom prst="rect">
            <a:avLst/>
          </a:prstGeom>
          <a:noFill/>
          <a:ln w="539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id-ID" sz="2200" b="1" dirty="0"/>
              <a:t>APABILA TERDAPAT PNS YANG MELAKSANAKAN TUGAS BELAJAR PADA PERGURUAN TINGGI PENYELENGGARA YANG TIDAK MEMENUHI  PERSYARATAN SEBAGAIMANA TERSEBUT DI ATAS (PASAL 9 PERMENDIKNAS NOMOR 48 TAHUN 2009),  MAKA KEMENTERIAN TIDAK AKAN MEMPROSES PENERBITKAN SK TUGAS BELAJARNYA.</a:t>
            </a:r>
          </a:p>
        </p:txBody>
      </p:sp>
      <p:sp>
        <p:nvSpPr>
          <p:cNvPr id="19" name="Persegi Panjang: Sudut Lengkung 18">
            <a:extLst>
              <a:ext uri="{FF2B5EF4-FFF2-40B4-BE49-F238E27FC236}">
                <a16:creationId xmlns:a16="http://schemas.microsoft.com/office/drawing/2014/main" id="{BE8D1725-AE1A-47DA-B09A-8DC125C18239}"/>
              </a:ext>
            </a:extLst>
          </p:cNvPr>
          <p:cNvSpPr/>
          <p:nvPr/>
        </p:nvSpPr>
        <p:spPr>
          <a:xfrm>
            <a:off x="370650" y="956662"/>
            <a:ext cx="5705391" cy="639538"/>
          </a:xfrm>
          <a:prstGeom prst="roundRect">
            <a:avLst/>
          </a:prstGeom>
          <a:solidFill>
            <a:srgbClr val="FFFF00"/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 TINGGI DALAM NEGERI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Persegi Panjang: Sudut Lengkung 19">
            <a:extLst>
              <a:ext uri="{FF2B5EF4-FFF2-40B4-BE49-F238E27FC236}">
                <a16:creationId xmlns:a16="http://schemas.microsoft.com/office/drawing/2014/main" id="{BF14A50E-A2EB-43BD-99F5-02785FB83758}"/>
              </a:ext>
            </a:extLst>
          </p:cNvPr>
          <p:cNvSpPr/>
          <p:nvPr/>
        </p:nvSpPr>
        <p:spPr>
          <a:xfrm>
            <a:off x="6207125" y="956662"/>
            <a:ext cx="5705390" cy="63953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 TINGGI LUAR NEGERI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Persegi Panjang: Sudut Lengkung 20">
            <a:extLst>
              <a:ext uri="{FF2B5EF4-FFF2-40B4-BE49-F238E27FC236}">
                <a16:creationId xmlns:a16="http://schemas.microsoft.com/office/drawing/2014/main" id="{E848A398-5AC8-40F5-A714-761A73DF2F4F}"/>
              </a:ext>
            </a:extLst>
          </p:cNvPr>
          <p:cNvSpPr/>
          <p:nvPr/>
        </p:nvSpPr>
        <p:spPr>
          <a:xfrm>
            <a:off x="354723" y="1694352"/>
            <a:ext cx="5673872" cy="914580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7188" indent="-357188" algn="just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1.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Tinggi yang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diselenggarakan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pemerintah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Persegi Panjang: Sudut Lengkung 21">
            <a:extLst>
              <a:ext uri="{FF2B5EF4-FFF2-40B4-BE49-F238E27FC236}">
                <a16:creationId xmlns:a16="http://schemas.microsoft.com/office/drawing/2014/main" id="{18E2E6C5-4FD6-4991-9D8D-898F5D97C2F2}"/>
              </a:ext>
            </a:extLst>
          </p:cNvPr>
          <p:cNvSpPr/>
          <p:nvPr/>
        </p:nvSpPr>
        <p:spPr>
          <a:xfrm>
            <a:off x="360890" y="2698058"/>
            <a:ext cx="5673872" cy="613209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Tinggi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Kedinasan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Persegi Panjang: Sudut Lengkung 22">
            <a:extLst>
              <a:ext uri="{FF2B5EF4-FFF2-40B4-BE49-F238E27FC236}">
                <a16:creationId xmlns:a16="http://schemas.microsoft.com/office/drawing/2014/main" id="{67F21767-E64D-4ED3-865B-01E534500535}"/>
              </a:ext>
            </a:extLst>
          </p:cNvPr>
          <p:cNvSpPr/>
          <p:nvPr/>
        </p:nvSpPr>
        <p:spPr>
          <a:xfrm>
            <a:off x="354723" y="3400393"/>
            <a:ext cx="5743446" cy="1645410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57188" indent="-357188" algn="just"/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3.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Tinggi yang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diselenggarakan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masyarakat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minimal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terakreditasi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 (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BAIK SEKALI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baik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institusi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maupun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program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studinya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Persegi Panjang: Sudut Lengkung 23">
            <a:extLst>
              <a:ext uri="{FF2B5EF4-FFF2-40B4-BE49-F238E27FC236}">
                <a16:creationId xmlns:a16="http://schemas.microsoft.com/office/drawing/2014/main" id="{A8175AF9-6FB8-44EC-863F-AABE42C65871}"/>
              </a:ext>
            </a:extLst>
          </p:cNvPr>
          <p:cNvSpPr/>
          <p:nvPr/>
        </p:nvSpPr>
        <p:spPr>
          <a:xfrm>
            <a:off x="6222884" y="1694352"/>
            <a:ext cx="5673872" cy="1280076"/>
          </a:xfrm>
          <a:prstGeom prst="roundRect">
            <a:avLst/>
          </a:prstGeom>
          <a:noFill/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just"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Diakui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oleh negara di mana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Perguruan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Tinggi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tersebut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berada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457200" indent="-457200" algn="just">
              <a:buAutoNum type="arabicPeriod"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Tercatat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Pangkalan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r>
              <a:rPr lang="en-US" sz="24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Dikti</a:t>
            </a:r>
            <a:endParaRPr lang="en-ID" sz="24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Persegi Panjang: Sudut Lengkung 24">
            <a:extLst>
              <a:ext uri="{FF2B5EF4-FFF2-40B4-BE49-F238E27FC236}">
                <a16:creationId xmlns:a16="http://schemas.microsoft.com/office/drawing/2014/main" id="{ABF1EA84-B065-4D57-A221-56ABF63BE9A0}"/>
              </a:ext>
            </a:extLst>
          </p:cNvPr>
          <p:cNvSpPr/>
          <p:nvPr/>
        </p:nvSpPr>
        <p:spPr>
          <a:xfrm>
            <a:off x="2617076" y="205186"/>
            <a:ext cx="7062952" cy="63953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PENYELENGGARA TUGAS BELAJAR</a:t>
            </a:r>
            <a:endParaRPr lang="en-ID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Persegi Panjang: Sudut Lengkung 9">
            <a:extLst>
              <a:ext uri="{FF2B5EF4-FFF2-40B4-BE49-F238E27FC236}">
                <a16:creationId xmlns:a16="http://schemas.microsoft.com/office/drawing/2014/main" id="{49D06928-2A83-47FD-B3B7-1A9C4C420DFD}"/>
              </a:ext>
            </a:extLst>
          </p:cNvPr>
          <p:cNvSpPr/>
          <p:nvPr/>
        </p:nvSpPr>
        <p:spPr>
          <a:xfrm>
            <a:off x="7545018" y="3122318"/>
            <a:ext cx="4351738" cy="192348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Akreditasi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A 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 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UNGGUL</a:t>
            </a:r>
          </a:p>
          <a:p>
            <a:pPr algn="just"/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Akreditasi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B  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BAIK SEKALI</a:t>
            </a:r>
          </a:p>
          <a:p>
            <a:pPr algn="just"/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Akreditasi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C  </a:t>
            </a:r>
            <a:r>
              <a:rPr lang="en-US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BAIK</a:t>
            </a:r>
          </a:p>
          <a:p>
            <a:pPr algn="just"/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Permendikbud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No 5/2020</a:t>
            </a:r>
            <a:endParaRPr lang="en-ID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ight Arrow 30">
            <a:extLst>
              <a:ext uri="{FF2B5EF4-FFF2-40B4-BE49-F238E27FC236}">
                <a16:creationId xmlns:a16="http://schemas.microsoft.com/office/drawing/2014/main" id="{F5CE932E-CBC2-440C-B4DE-BCF4B5A4A268}"/>
              </a:ext>
            </a:extLst>
          </p:cNvPr>
          <p:cNvSpPr/>
          <p:nvPr/>
        </p:nvSpPr>
        <p:spPr>
          <a:xfrm>
            <a:off x="6207125" y="3942156"/>
            <a:ext cx="1197419" cy="500062"/>
          </a:xfrm>
          <a:prstGeom prst="rightArrow">
            <a:avLst/>
          </a:prstGeom>
          <a:noFill/>
          <a:ln w="444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9008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2980</Words>
  <Application>Microsoft Office PowerPoint</Application>
  <PresentationFormat>Layar Lebar</PresentationFormat>
  <Paragraphs>344</Paragraphs>
  <Slides>39</Slides>
  <Notes>4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39</vt:i4>
      </vt:variant>
    </vt:vector>
  </HeadingPairs>
  <TitlesOfParts>
    <vt:vector size="45" baseType="lpstr">
      <vt:lpstr>Arial</vt:lpstr>
      <vt:lpstr>Calibri</vt:lpstr>
      <vt:lpstr>Calibri Light</vt:lpstr>
      <vt:lpstr>Cambria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Agam Bayu</cp:lastModifiedBy>
  <cp:revision>82</cp:revision>
  <dcterms:created xsi:type="dcterms:W3CDTF">2020-02-06T17:57:08Z</dcterms:created>
  <dcterms:modified xsi:type="dcterms:W3CDTF">2021-03-03T01:40:11Z</dcterms:modified>
</cp:coreProperties>
</file>